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85" r:id="rId3"/>
    <p:sldId id="257" r:id="rId4"/>
    <p:sldId id="260" r:id="rId5"/>
    <p:sldId id="259" r:id="rId6"/>
    <p:sldId id="261" r:id="rId7"/>
    <p:sldId id="273" r:id="rId8"/>
    <p:sldId id="262" r:id="rId9"/>
    <p:sldId id="263" r:id="rId10"/>
    <p:sldId id="264" r:id="rId11"/>
    <p:sldId id="265" r:id="rId12"/>
    <p:sldId id="266" r:id="rId13"/>
    <p:sldId id="305" r:id="rId14"/>
    <p:sldId id="306" r:id="rId15"/>
    <p:sldId id="307" r:id="rId16"/>
    <p:sldId id="308" r:id="rId17"/>
    <p:sldId id="268" r:id="rId18"/>
    <p:sldId id="304"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15" r:id="rId32"/>
    <p:sldId id="279" r:id="rId33"/>
    <p:sldId id="280" r:id="rId34"/>
    <p:sldId id="281" r:id="rId35"/>
    <p:sldId id="282" r:id="rId36"/>
    <p:sldId id="328" r:id="rId37"/>
    <p:sldId id="310" r:id="rId38"/>
    <p:sldId id="311" r:id="rId39"/>
    <p:sldId id="309" r:id="rId40"/>
    <p:sldId id="312" r:id="rId41"/>
    <p:sldId id="313" r:id="rId42"/>
    <p:sldId id="267" r:id="rId43"/>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3312">
          <p15:clr>
            <a:srgbClr val="A4A3A4"/>
          </p15:clr>
        </p15:guide>
        <p15:guide id="2" pos="4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F37"/>
    <a:srgbClr val="A50021"/>
    <a:srgbClr val="009999"/>
    <a:srgbClr val="660066"/>
    <a:srgbClr val="6A2C91"/>
    <a:srgbClr val="EA421F"/>
    <a:srgbClr val="004531"/>
    <a:srgbClr val="1CB12C"/>
    <a:srgbClr val="B19B54"/>
    <a:srgbClr val="B1A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4" autoAdjust="0"/>
    <p:restoredTop sz="67204" autoAdjust="0"/>
  </p:normalViewPr>
  <p:slideViewPr>
    <p:cSldViewPr>
      <p:cViewPr varScale="1">
        <p:scale>
          <a:sx n="81" d="100"/>
          <a:sy n="81" d="100"/>
        </p:scale>
        <p:origin x="-2484" y="-90"/>
      </p:cViewPr>
      <p:guideLst>
        <p:guide orient="horz" pos="3312"/>
        <p:guide pos="49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&lt;18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Other Non-Hispanic</c:v>
                </c:pt>
                <c:pt idx="3">
                  <c:v>Hispanic</c:v>
                </c:pt>
              </c:strCache>
            </c:strRef>
          </c:cat>
          <c:val>
            <c:numRef>
              <c:f>Sheet1!$B$2:$B$5</c:f>
              <c:numCache>
                <c:formatCode>0.0%</c:formatCode>
                <c:ptCount val="4"/>
                <c:pt idx="0">
                  <c:v>0.45200000000000001</c:v>
                </c:pt>
                <c:pt idx="1">
                  <c:v>0.216</c:v>
                </c:pt>
                <c:pt idx="2">
                  <c:v>3.4000000000000002E-2</c:v>
                </c:pt>
                <c:pt idx="3">
                  <c:v>0.29799999999999999</c:v>
                </c:pt>
              </c:numCache>
            </c:numRef>
          </c:val>
        </c:ser>
        <c:ser>
          <c:idx val="1"/>
          <c:order val="1"/>
          <c:tx>
            <c:strRef>
              <c:f>Sheet1!$C$1</c:f>
              <c:strCache>
                <c:ptCount val="1"/>
                <c:pt idx="0">
                  <c:v>18 &amp; up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Other Non-Hispanic</c:v>
                </c:pt>
                <c:pt idx="3">
                  <c:v>Hispanic</c:v>
                </c:pt>
              </c:strCache>
            </c:strRef>
          </c:cat>
          <c:val>
            <c:numRef>
              <c:f>Sheet1!$C$2:$C$5</c:f>
              <c:numCache>
                <c:formatCode>0.0%</c:formatCode>
                <c:ptCount val="4"/>
                <c:pt idx="0">
                  <c:v>0.56999999999999995</c:v>
                </c:pt>
                <c:pt idx="1">
                  <c:v>0.16</c:v>
                </c:pt>
                <c:pt idx="2">
                  <c:v>3.1E-2</c:v>
                </c:pt>
                <c:pt idx="3">
                  <c:v>0.23899999999999999</c:v>
                </c:pt>
              </c:numCache>
            </c:numRef>
          </c:val>
        </c:ser>
        <c:dLbls>
          <c:showLegendKey val="0"/>
          <c:showVal val="0"/>
          <c:showCatName val="0"/>
          <c:showSerName val="0"/>
          <c:showPercent val="0"/>
          <c:showBubbleSize val="0"/>
        </c:dLbls>
        <c:gapWidth val="219"/>
        <c:overlap val="-27"/>
        <c:axId val="85325312"/>
        <c:axId val="85326848"/>
      </c:barChart>
      <c:catAx>
        <c:axId val="8532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326848"/>
        <c:crosses val="autoZero"/>
        <c:auto val="1"/>
        <c:lblAlgn val="ctr"/>
        <c:lblOffset val="100"/>
        <c:noMultiLvlLbl val="0"/>
      </c:catAx>
      <c:valAx>
        <c:axId val="85326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325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Sheet1!$A$2</c:f>
              <c:strCache>
                <c:ptCount val="1"/>
                <c:pt idx="0">
                  <c:v>Married couples</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dLbl>
              <c:idx val="0"/>
              <c:layout>
                <c:manualLayout>
                  <c:x val="2.15189157389809E-2"/>
                  <c:y val="-1.91732283464567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2774610070292997E-2"/>
                  <c:y val="-6.01618547681539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500000000000003E-2"/>
                  <c:y val="7.1397151744920798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Married couples</c:v>
                </c:pt>
                <c:pt idx="1">
                  <c:v>Male Householder</c:v>
                </c:pt>
                <c:pt idx="2">
                  <c:v>Female householder</c:v>
                </c:pt>
              </c:strCache>
            </c:strRef>
          </c:cat>
          <c:val>
            <c:numRef>
              <c:f>Sheet1!$B$2:$B$4</c:f>
              <c:numCache>
                <c:formatCode>General</c:formatCode>
                <c:ptCount val="3"/>
                <c:pt idx="0">
                  <c:v>0.61351774945502502</c:v>
                </c:pt>
                <c:pt idx="1">
                  <c:v>8.7123788724998805E-2</c:v>
                </c:pt>
                <c:pt idx="2">
                  <c:v>0.299358461819976</c:v>
                </c:pt>
              </c:numCache>
            </c:numRef>
          </c:val>
        </c:ser>
        <c:ser>
          <c:idx val="1"/>
          <c:order val="1"/>
          <c:tx>
            <c:strRef>
              <c:f>Sheet1!$A$3</c:f>
              <c:strCache>
                <c:ptCount val="1"/>
                <c:pt idx="0">
                  <c:v>Male Householder</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cat>
            <c:strRef>
              <c:f>Sheet1!$A$2:$A$4</c:f>
              <c:strCache>
                <c:ptCount val="3"/>
                <c:pt idx="0">
                  <c:v>Married couples</c:v>
                </c:pt>
                <c:pt idx="1">
                  <c:v>Male Householder</c:v>
                </c:pt>
                <c:pt idx="2">
                  <c:v>Female householder</c:v>
                </c:pt>
              </c:strCache>
            </c:strRef>
          </c:cat>
          <c:val>
            <c:numRef>
              <c:f>Sheet1!$C$2:$C$4</c:f>
              <c:numCache>
                <c:formatCode>General</c:formatCode>
                <c:ptCount val="3"/>
                <c:pt idx="0">
                  <c:v>2.4</c:v>
                </c:pt>
                <c:pt idx="1">
                  <c:v>4.4000000000000004</c:v>
                </c:pt>
                <c:pt idx="2">
                  <c:v>1.8</c:v>
                </c:pt>
              </c:numCache>
            </c:numRef>
          </c:val>
        </c:ser>
        <c:ser>
          <c:idx val="2"/>
          <c:order val="2"/>
          <c:tx>
            <c:strRef>
              <c:f>Sheet1!$A$4</c:f>
              <c:strCache>
                <c:ptCount val="1"/>
                <c:pt idx="0">
                  <c:v>Female householder</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cat>
            <c:strRef>
              <c:f>Sheet1!$A$2:$A$4</c:f>
              <c:strCache>
                <c:ptCount val="3"/>
                <c:pt idx="0">
                  <c:v>Married couples</c:v>
                </c:pt>
                <c:pt idx="1">
                  <c:v>Male Householder</c:v>
                </c:pt>
                <c:pt idx="2">
                  <c:v>Female householder</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Native born</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0.947563987558248</c:v>
                </c:pt>
              </c:numCache>
            </c:numRef>
          </c:val>
        </c:ser>
        <c:ser>
          <c:idx val="1"/>
          <c:order val="1"/>
          <c:tx>
            <c:strRef>
              <c:f>Sheet1!$C$1</c:f>
              <c:strCache>
                <c:ptCount val="1"/>
                <c:pt idx="0">
                  <c:v>Foreign born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5.2436012441752299E-2</c:v>
                </c:pt>
              </c:numCache>
            </c:numRef>
          </c:val>
        </c:ser>
        <c:ser>
          <c:idx val="2"/>
          <c:order val="2"/>
          <c:tx>
            <c:strRef>
              <c:f>Sheet1!$D$1</c:f>
              <c:strCache>
                <c:ptCount val="1"/>
                <c:pt idx="0">
                  <c:v>Column1</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numCache>
            </c:numRef>
          </c:val>
        </c:ser>
        <c:ser>
          <c:idx val="3"/>
          <c:order val="3"/>
          <c:tx>
            <c:strRef>
              <c:f>Sheet1!$F$1</c:f>
              <c:strCache>
                <c:ptCount val="1"/>
                <c:pt idx="0">
                  <c:v>Speak English at home</c:v>
                </c:pt>
              </c:strCache>
            </c:strRef>
          </c:tx>
          <c:spPr>
            <a:solidFill>
              <a:srgbClr val="00453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General</c:formatCode>
                <c:ptCount val="1"/>
                <c:pt idx="0">
                  <c:v>0.71895945200994105</c:v>
                </c:pt>
              </c:numCache>
            </c:numRef>
          </c:val>
        </c:ser>
        <c:ser>
          <c:idx val="4"/>
          <c:order val="4"/>
          <c:tx>
            <c:strRef>
              <c:f>Sheet1!$G$1</c:f>
              <c:strCache>
                <c:ptCount val="1"/>
                <c:pt idx="0">
                  <c:v>Speak Spanish at home</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General</c:formatCode>
                <c:ptCount val="1"/>
                <c:pt idx="0">
                  <c:v>0.217278656151319</c:v>
                </c:pt>
              </c:numCache>
            </c:numRef>
          </c:val>
        </c:ser>
        <c:ser>
          <c:idx val="5"/>
          <c:order val="5"/>
          <c:tx>
            <c:strRef>
              <c:f>Sheet1!$H$1</c:f>
              <c:strCache>
                <c:ptCount val="1"/>
                <c:pt idx="0">
                  <c:v>Speak other language at home</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General</c:formatCode>
                <c:ptCount val="1"/>
                <c:pt idx="0">
                  <c:v>6.3761891838740106E-2</c:v>
                </c:pt>
              </c:numCache>
            </c:numRef>
          </c:val>
        </c:ser>
        <c:dLbls>
          <c:showLegendKey val="0"/>
          <c:showVal val="0"/>
          <c:showCatName val="0"/>
          <c:showSerName val="0"/>
          <c:showPercent val="0"/>
          <c:showBubbleSize val="0"/>
        </c:dLbls>
        <c:gapWidth val="219"/>
        <c:overlap val="-27"/>
        <c:axId val="86316160"/>
        <c:axId val="86317696"/>
      </c:barChart>
      <c:catAx>
        <c:axId val="86316160"/>
        <c:scaling>
          <c:orientation val="minMax"/>
        </c:scaling>
        <c:delete val="1"/>
        <c:axPos val="b"/>
        <c:numFmt formatCode="General" sourceLinked="1"/>
        <c:majorTickMark val="none"/>
        <c:minorTickMark val="none"/>
        <c:tickLblPos val="none"/>
        <c:crossAx val="86317696"/>
        <c:crosses val="autoZero"/>
        <c:auto val="1"/>
        <c:lblAlgn val="ctr"/>
        <c:lblOffset val="100"/>
        <c:noMultiLvlLbl val="0"/>
      </c:catAx>
      <c:valAx>
        <c:axId val="86317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31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Children and Teens…</a:t>
            </a:r>
            <a:endParaRPr lang="en-US"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Without parents in the labor force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0.20599999999999999</c:v>
                </c:pt>
              </c:numCache>
            </c:numRef>
          </c:val>
        </c:ser>
        <c:ser>
          <c:idx val="1"/>
          <c:order val="1"/>
          <c:tx>
            <c:strRef>
              <c:f>Sheet1!$C$1</c:f>
              <c:strCache>
                <c:ptCount val="1"/>
                <c:pt idx="0">
                  <c:v>Living in areas of concentrated poverty</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0.14799999999999999</c:v>
                </c:pt>
              </c:numCache>
            </c:numRef>
          </c:val>
        </c:ser>
        <c:ser>
          <c:idx val="2"/>
          <c:order val="2"/>
          <c:tx>
            <c:strRef>
              <c:f>Sheet1!$D$1</c:f>
              <c:strCache>
                <c:ptCount val="1"/>
                <c:pt idx="0">
                  <c:v>Not in school and not working</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8.8999999999999996E-2</c:v>
                </c:pt>
              </c:numCache>
            </c:numRef>
          </c:val>
        </c:ser>
        <c:dLbls>
          <c:showLegendKey val="0"/>
          <c:showVal val="0"/>
          <c:showCatName val="0"/>
          <c:showSerName val="0"/>
          <c:showPercent val="0"/>
          <c:showBubbleSize val="0"/>
        </c:dLbls>
        <c:gapWidth val="219"/>
        <c:overlap val="-27"/>
        <c:axId val="86371712"/>
        <c:axId val="86443136"/>
      </c:barChart>
      <c:catAx>
        <c:axId val="86371712"/>
        <c:scaling>
          <c:orientation val="minMax"/>
        </c:scaling>
        <c:delete val="1"/>
        <c:axPos val="b"/>
        <c:numFmt formatCode="General" sourceLinked="1"/>
        <c:majorTickMark val="none"/>
        <c:minorTickMark val="none"/>
        <c:tickLblPos val="none"/>
        <c:crossAx val="86443136"/>
        <c:crosses val="autoZero"/>
        <c:auto val="1"/>
        <c:lblAlgn val="ctr"/>
        <c:lblOffset val="100"/>
        <c:noMultiLvlLbl val="0"/>
      </c:catAx>
      <c:valAx>
        <c:axId val="8644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37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smtClean="0">
                <a:effectLst/>
              </a:rPr>
              <a:t>2014</a:t>
            </a:r>
            <a:endParaRPr lang="en-US"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Race / ethnicity</c:v>
                </c:pt>
              </c:strCache>
            </c:strRef>
          </c:cat>
          <c:val>
            <c:numRef>
              <c:f>Sheet1!$B$2</c:f>
              <c:numCache>
                <c:formatCode>General</c:formatCode>
                <c:ptCount val="1"/>
                <c:pt idx="0">
                  <c:v>0.77900000000000003</c:v>
                </c:pt>
              </c:numCache>
            </c:numRef>
          </c:val>
        </c:ser>
        <c:ser>
          <c:idx val="1"/>
          <c:order val="1"/>
          <c:tx>
            <c:strRef>
              <c:f>Sheet1!$C$1</c:f>
              <c:strCache>
                <c:ptCount val="1"/>
                <c:pt idx="0">
                  <c:v>White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Race / ethnicity</c:v>
                </c:pt>
              </c:strCache>
            </c:strRef>
          </c:cat>
          <c:val>
            <c:numRef>
              <c:f>Sheet1!$C$2</c:f>
              <c:numCache>
                <c:formatCode>General</c:formatCode>
                <c:ptCount val="1"/>
                <c:pt idx="0">
                  <c:v>0.82699999999999996</c:v>
                </c:pt>
              </c:numCache>
            </c:numRef>
          </c:val>
        </c:ser>
        <c:ser>
          <c:idx val="2"/>
          <c:order val="2"/>
          <c:tx>
            <c:strRef>
              <c:f>Sheet1!$D$1</c:f>
              <c:strCache>
                <c:ptCount val="1"/>
                <c:pt idx="0">
                  <c:v>Black</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Race / ethnicity</c:v>
                </c:pt>
              </c:strCache>
            </c:strRef>
          </c:cat>
          <c:val>
            <c:numRef>
              <c:f>Sheet1!$D$2</c:f>
              <c:numCache>
                <c:formatCode>General</c:formatCode>
                <c:ptCount val="1"/>
                <c:pt idx="0">
                  <c:v>0.68</c:v>
                </c:pt>
              </c:numCache>
            </c:numRef>
          </c:val>
        </c:ser>
        <c:ser>
          <c:idx val="3"/>
          <c:order val="3"/>
          <c:tx>
            <c:strRef>
              <c:f>Sheet1!$E$1</c:f>
              <c:strCache>
                <c:ptCount val="1"/>
                <c:pt idx="0">
                  <c:v>Hispanic</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Race / ethnicity</c:v>
                </c:pt>
              </c:strCache>
            </c:strRef>
          </c:cat>
          <c:val>
            <c:numRef>
              <c:f>Sheet1!$E$2</c:f>
              <c:numCache>
                <c:formatCode>General</c:formatCode>
                <c:ptCount val="1"/>
                <c:pt idx="0">
                  <c:v>0.76700000000000002</c:v>
                </c:pt>
              </c:numCache>
            </c:numRef>
          </c:val>
        </c:ser>
        <c:dLbls>
          <c:showLegendKey val="0"/>
          <c:showVal val="0"/>
          <c:showCatName val="0"/>
          <c:showSerName val="0"/>
          <c:showPercent val="0"/>
          <c:showBubbleSize val="0"/>
        </c:dLbls>
        <c:gapWidth val="219"/>
        <c:overlap val="-27"/>
        <c:axId val="86522880"/>
        <c:axId val="86528768"/>
      </c:barChart>
      <c:catAx>
        <c:axId val="8652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28768"/>
        <c:crosses val="autoZero"/>
        <c:auto val="1"/>
        <c:lblAlgn val="ctr"/>
        <c:lblOffset val="100"/>
        <c:noMultiLvlLbl val="0"/>
      </c:catAx>
      <c:valAx>
        <c:axId val="86528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2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Absent &gt; 21 days</c:v>
                </c:pt>
              </c:strCache>
            </c:strRef>
          </c:cat>
          <c:val>
            <c:numRef>
              <c:f>Sheet1!$B$2</c:f>
              <c:numCache>
                <c:formatCode>General</c:formatCode>
                <c:ptCount val="1"/>
                <c:pt idx="0">
                  <c:v>9.8000000000000004E-2</c:v>
                </c:pt>
              </c:numCache>
            </c:numRef>
          </c:val>
        </c:ser>
        <c:ser>
          <c:idx val="1"/>
          <c:order val="1"/>
          <c:tx>
            <c:strRef>
              <c:f>Sheet1!$C$1</c:f>
              <c:strCache>
                <c:ptCount val="1"/>
                <c:pt idx="0">
                  <c:v>White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Absent &gt; 21 days</c:v>
                </c:pt>
              </c:strCache>
            </c:strRef>
          </c:cat>
          <c:val>
            <c:numRef>
              <c:f>Sheet1!$C$2</c:f>
              <c:numCache>
                <c:formatCode>General</c:formatCode>
                <c:ptCount val="1"/>
                <c:pt idx="0">
                  <c:v>0.10390804888197699</c:v>
                </c:pt>
              </c:numCache>
            </c:numRef>
          </c:val>
        </c:ser>
        <c:ser>
          <c:idx val="2"/>
          <c:order val="2"/>
          <c:tx>
            <c:strRef>
              <c:f>Sheet1!$D$1</c:f>
              <c:strCache>
                <c:ptCount val="1"/>
                <c:pt idx="0">
                  <c:v>Black</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Absent &gt; 21 days</c:v>
                </c:pt>
              </c:strCache>
            </c:strRef>
          </c:cat>
          <c:val>
            <c:numRef>
              <c:f>Sheet1!$D$2</c:f>
              <c:numCache>
                <c:formatCode>General</c:formatCode>
                <c:ptCount val="1"/>
                <c:pt idx="0">
                  <c:v>0.11259581305533201</c:v>
                </c:pt>
              </c:numCache>
            </c:numRef>
          </c:val>
        </c:ser>
        <c:ser>
          <c:idx val="3"/>
          <c:order val="3"/>
          <c:tx>
            <c:strRef>
              <c:f>Sheet1!$E$1</c:f>
              <c:strCache>
                <c:ptCount val="1"/>
                <c:pt idx="0">
                  <c:v>Hispanic </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Absent &gt; 21 days</c:v>
                </c:pt>
              </c:strCache>
            </c:strRef>
          </c:cat>
          <c:val>
            <c:numRef>
              <c:f>Sheet1!$E$2</c:f>
              <c:numCache>
                <c:formatCode>General</c:formatCode>
                <c:ptCount val="1"/>
                <c:pt idx="0">
                  <c:v>0.110123803566581</c:v>
                </c:pt>
              </c:numCache>
            </c:numRef>
          </c:val>
        </c:ser>
        <c:dLbls>
          <c:showLegendKey val="0"/>
          <c:showVal val="0"/>
          <c:showCatName val="0"/>
          <c:showSerName val="0"/>
          <c:showPercent val="0"/>
          <c:showBubbleSize val="0"/>
        </c:dLbls>
        <c:gapWidth val="219"/>
        <c:overlap val="-27"/>
        <c:axId val="86632704"/>
        <c:axId val="86646784"/>
      </c:barChart>
      <c:catAx>
        <c:axId val="8663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646784"/>
        <c:crosses val="autoZero"/>
        <c:auto val="1"/>
        <c:lblAlgn val="ctr"/>
        <c:lblOffset val="100"/>
        <c:noMultiLvlLbl val="0"/>
      </c:catAx>
      <c:valAx>
        <c:axId val="86646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63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39" name="Rectangle 3"/>
          <p:cNvSpPr>
            <a:spLocks noGrp="1" noChangeArrowheads="1"/>
          </p:cNvSpPr>
          <p:nvPr>
            <p:ph type="dt" idx="1"/>
          </p:nvPr>
        </p:nvSpPr>
        <p:spPr bwMode="auto">
          <a:xfrm>
            <a:off x="3979757"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41"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43"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a:defRPr sz="1200"/>
            </a:lvl1pPr>
          </a:lstStyle>
          <a:p>
            <a:pPr>
              <a:defRPr/>
            </a:pPr>
            <a:fld id="{CF9400B6-2211-3444-A485-C2AC9D8C0325}" type="slidenum">
              <a:rPr lang="en-US"/>
              <a:pPr>
                <a:defRPr/>
              </a:pPr>
              <a:t>‹#›</a:t>
            </a:fld>
            <a:endParaRPr lang="en-US"/>
          </a:p>
        </p:txBody>
      </p:sp>
    </p:spTree>
    <p:extLst>
      <p:ext uri="{BB962C8B-B14F-4D97-AF65-F5344CB8AC3E}">
        <p14:creationId xmlns:p14="http://schemas.microsoft.com/office/powerpoint/2010/main" val="2456990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D73A085B-84A7-2A4C-B504-0B3B14121FCA}"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5505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single-parent families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with their own unmarried parent, either in a family or subfamily. In this definition, single-parent families may include cohabiting couples.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families where the household head lacks a high school diploma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living in households where the household head does not have a high school diploma or equivalent.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living in high-poverty areas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census tracts where the poverty rates of the total population are 30 percent or more.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 births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number of births to teenagers between ages 15 and 19 per 1,000 females in this age group. Population Statistics: U.S. Census Bureau, Population Estimates.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12</a:t>
            </a:fld>
            <a:endParaRPr lang="en-US"/>
          </a:p>
        </p:txBody>
      </p:sp>
    </p:spTree>
    <p:extLst>
      <p:ext uri="{BB962C8B-B14F-4D97-AF65-F5344CB8AC3E}">
        <p14:creationId xmlns:p14="http://schemas.microsoft.com/office/powerpoint/2010/main" val="2774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18</a:t>
            </a:fld>
            <a:endParaRPr lang="en-US"/>
          </a:p>
        </p:txBody>
      </p:sp>
    </p:spTree>
    <p:extLst>
      <p:ext uri="{BB962C8B-B14F-4D97-AF65-F5344CB8AC3E}">
        <p14:creationId xmlns:p14="http://schemas.microsoft.com/office/powerpoint/2010/main" val="111089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19</a:t>
            </a:fld>
            <a:endParaRPr lang="en-US"/>
          </a:p>
        </p:txBody>
      </p:sp>
    </p:spTree>
    <p:extLst>
      <p:ext uri="{BB962C8B-B14F-4D97-AF65-F5344CB8AC3E}">
        <p14:creationId xmlns:p14="http://schemas.microsoft.com/office/powerpoint/2010/main" val="96570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Expanded elements include housing</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20</a:t>
            </a:fld>
            <a:endParaRPr lang="en-US"/>
          </a:p>
        </p:txBody>
      </p:sp>
    </p:spTree>
    <p:extLst>
      <p:ext uri="{BB962C8B-B14F-4D97-AF65-F5344CB8AC3E}">
        <p14:creationId xmlns:p14="http://schemas.microsoft.com/office/powerpoint/2010/main" val="272105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21</a:t>
            </a:fld>
            <a:endParaRPr lang="en-US"/>
          </a:p>
        </p:txBody>
      </p:sp>
    </p:spTree>
    <p:extLst>
      <p:ext uri="{BB962C8B-B14F-4D97-AF65-F5344CB8AC3E}">
        <p14:creationId xmlns:p14="http://schemas.microsoft.com/office/powerpoint/2010/main" val="424793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22</a:t>
            </a:fld>
            <a:endParaRPr lang="en-US"/>
          </a:p>
        </p:txBody>
      </p:sp>
    </p:spTree>
    <p:extLst>
      <p:ext uri="{BB962C8B-B14F-4D97-AF65-F5344CB8AC3E}">
        <p14:creationId xmlns:p14="http://schemas.microsoft.com/office/powerpoint/2010/main" val="2220750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Population age 5-17 used in the ACS file B16007  - </a:t>
            </a:r>
            <a:r>
              <a:rPr lang="en-US" dirty="0" smtClean="0"/>
              <a:t>2,944,141 (language)</a:t>
            </a:r>
          </a:p>
          <a:p>
            <a:pPr defTabSz="882762">
              <a:defRPr/>
            </a:pPr>
            <a:r>
              <a:rPr lang="en-US" dirty="0" smtClean="0"/>
              <a:t>Nativity is 0-17</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23</a:t>
            </a:fld>
            <a:endParaRPr lang="en-US"/>
          </a:p>
        </p:txBody>
      </p:sp>
    </p:spTree>
    <p:extLst>
      <p:ext uri="{BB962C8B-B14F-4D97-AF65-F5344CB8AC3E}">
        <p14:creationId xmlns:p14="http://schemas.microsoft.com/office/powerpoint/2010/main" val="199201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Year end reports documents</a:t>
            </a:r>
            <a:r>
              <a:rPr lang="en-US" baseline="0" dirty="0" smtClean="0"/>
              <a:t> expanded job creation and rebounding housing market (</a:t>
            </a:r>
            <a:r>
              <a:rPr lang="en-US" baseline="0" dirty="0" err="1" smtClean="0"/>
              <a:t>Zillo</a:t>
            </a:r>
            <a:r>
              <a:rPr lang="en-US" baseline="0" dirty="0" smtClean="0"/>
              <a:t>) yet..</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24</a:t>
            </a:fld>
            <a:endParaRPr lang="en-US"/>
          </a:p>
        </p:txBody>
      </p:sp>
    </p:spTree>
    <p:extLst>
      <p:ext uri="{BB962C8B-B14F-4D97-AF65-F5344CB8AC3E}">
        <p14:creationId xmlns:p14="http://schemas.microsoft.com/office/powerpoint/2010/main" val="361786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25</a:t>
            </a:fld>
            <a:endParaRPr lang="en-US"/>
          </a:p>
        </p:txBody>
      </p:sp>
    </p:spTree>
    <p:extLst>
      <p:ext uri="{BB962C8B-B14F-4D97-AF65-F5344CB8AC3E}">
        <p14:creationId xmlns:p14="http://schemas.microsoft.com/office/powerpoint/2010/main" val="3983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26</a:t>
            </a:fld>
            <a:endParaRPr lang="en-US"/>
          </a:p>
        </p:txBody>
      </p:sp>
    </p:spTree>
    <p:extLst>
      <p:ext uri="{BB962C8B-B14F-4D97-AF65-F5344CB8AC3E}">
        <p14:creationId xmlns:p14="http://schemas.microsoft.com/office/powerpoint/2010/main" val="20256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a:t>
            </a:fld>
            <a:endParaRPr lang="en-US"/>
          </a:p>
        </p:txBody>
      </p:sp>
    </p:spTree>
    <p:extLst>
      <p:ext uri="{BB962C8B-B14F-4D97-AF65-F5344CB8AC3E}">
        <p14:creationId xmlns:p14="http://schemas.microsoft.com/office/powerpoint/2010/main" val="180231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DoH</a:t>
            </a:r>
            <a:r>
              <a:rPr lang="en-US" dirty="0" smtClean="0"/>
              <a:t> does collect</a:t>
            </a:r>
            <a:r>
              <a:rPr lang="en-US" baseline="0" dirty="0" smtClean="0"/>
              <a:t> BMI data on schools.</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27</a:t>
            </a:fld>
            <a:endParaRPr lang="en-US"/>
          </a:p>
        </p:txBody>
      </p:sp>
    </p:spTree>
    <p:extLst>
      <p:ext uri="{BB962C8B-B14F-4D97-AF65-F5344CB8AC3E}">
        <p14:creationId xmlns:p14="http://schemas.microsoft.com/office/powerpoint/2010/main" val="105545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28</a:t>
            </a:fld>
            <a:endParaRPr lang="en-US"/>
          </a:p>
        </p:txBody>
      </p:sp>
    </p:spTree>
    <p:extLst>
      <p:ext uri="{BB962C8B-B14F-4D97-AF65-F5344CB8AC3E}">
        <p14:creationId xmlns:p14="http://schemas.microsoft.com/office/powerpoint/2010/main" val="604420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29</a:t>
            </a:fld>
            <a:endParaRPr lang="en-US"/>
          </a:p>
        </p:txBody>
      </p:sp>
    </p:spTree>
    <p:extLst>
      <p:ext uri="{BB962C8B-B14F-4D97-AF65-F5344CB8AC3E}">
        <p14:creationId xmlns:p14="http://schemas.microsoft.com/office/powerpoint/2010/main" val="2995656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30</a:t>
            </a:fld>
            <a:endParaRPr lang="en-US"/>
          </a:p>
        </p:txBody>
      </p:sp>
    </p:spTree>
    <p:extLst>
      <p:ext uri="{BB962C8B-B14F-4D97-AF65-F5344CB8AC3E}">
        <p14:creationId xmlns:p14="http://schemas.microsoft.com/office/powerpoint/2010/main" val="714894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33</a:t>
            </a:fld>
            <a:endParaRPr lang="en-US"/>
          </a:p>
        </p:txBody>
      </p:sp>
    </p:spTree>
    <p:extLst>
      <p:ext uri="{BB962C8B-B14F-4D97-AF65-F5344CB8AC3E}">
        <p14:creationId xmlns:p14="http://schemas.microsoft.com/office/powerpoint/2010/main" val="2093268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a:t>
            </a:r>
            <a:r>
              <a:rPr lang="en-US" sz="1200" kern="1200" baseline="0" dirty="0" smtClean="0">
                <a:solidFill>
                  <a:schemeClr val="tx1"/>
                </a:solidFill>
                <a:effectLst/>
                <a:latin typeface="Arial" pitchFamily="-108" charset="0"/>
                <a:ea typeface="ＭＳ Ｐゴシック" pitchFamily="-108" charset="-128"/>
                <a:cs typeface="ＭＳ Ｐゴシック" pitchFamily="-108" charset="-128"/>
              </a:rPr>
              <a:t> in poverty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Small Area Income and Poverty Estimates (SAIPE), 2014 - Under 18 in Poverty Count &amp; ACS for denominator</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Living in High Poverty Areas</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Special Analysis by the Population Reference Bureau (PRB), 2010-2014 (Provided by Jean) &amp; ACS for denominator</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Unemployment Rate Bureau of Labor Statistics, 2015</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High Housing Cost Burden </a:t>
            </a:r>
            <a:r>
              <a:rPr lang="en-US" sz="1200" kern="1200" dirty="0" err="1" smtClean="0">
                <a:solidFill>
                  <a:schemeClr val="tx1"/>
                </a:solidFill>
                <a:effectLst/>
                <a:latin typeface="Arial" pitchFamily="-108" charset="0"/>
                <a:ea typeface="ＭＳ Ｐゴシック" pitchFamily="-108" charset="-128"/>
                <a:cs typeface="ＭＳ Ｐゴシック" pitchFamily="-108" charset="-128"/>
              </a:rPr>
              <a:t>Shimberg</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 Household Cost Burden, 2015 (more than 30% of income spent)</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37</a:t>
            </a:fld>
            <a:endParaRPr lang="en-US"/>
          </a:p>
        </p:txBody>
      </p:sp>
    </p:spTree>
    <p:extLst>
      <p:ext uri="{BB962C8B-B14F-4D97-AF65-F5344CB8AC3E}">
        <p14:creationId xmlns:p14="http://schemas.microsoft.com/office/powerpoint/2010/main" val="354947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Students not ready for Kindergarten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Kindergarten Readiness Screener Results (ECHOS) by School, 2013-14 SPAR (Florida Department of Education [FLDOE])</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Fourth graders not proficient in reading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add levels 1-3 equivalent to inadequate, below satisfactory, satisfactory on the Florida Standard Assessment [FSA])</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Spring 2015 Retrofitted District Results (add levels 1-3 equivalent to inadequate, below satisfactory, satisfactory on the Florida Standard Assessment [FSA])</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Eighth graders not proficient in math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Spring 2015 Retrofitted District Results (add levels 1-3 equivalent to inadequate, below satisfactory, satisfactory on the FSA)</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High school students not graduating on time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2014-2015 </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38</a:t>
            </a:fld>
            <a:endParaRPr lang="en-US"/>
          </a:p>
        </p:txBody>
      </p:sp>
    </p:spTree>
    <p:extLst>
      <p:ext uri="{BB962C8B-B14F-4D97-AF65-F5344CB8AC3E}">
        <p14:creationId xmlns:p14="http://schemas.microsoft.com/office/powerpoint/2010/main" val="274862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Low birthweight babies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Community Health Assessment Resource Tool Set (CHARTS), 2015</a:t>
            </a:r>
          </a:p>
          <a:p>
            <a:endParaRPr lang="en-US" dirty="0" smtClean="0"/>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Without Health Insurance:</a:t>
            </a:r>
            <a:r>
              <a:rPr lang="en-US" sz="1200" kern="1200" baseline="0" dirty="0" smtClean="0">
                <a:solidFill>
                  <a:schemeClr val="tx1"/>
                </a:solidFill>
                <a:effectLst/>
                <a:latin typeface="Arial" pitchFamily="-108" charset="0"/>
                <a:ea typeface="ＭＳ Ｐゴシック" pitchFamily="-108" charset="-128"/>
                <a:cs typeface="ＭＳ Ｐゴシック" pitchFamily="-108" charset="-128"/>
              </a:rPr>
              <a:t>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Small Area Health Insurance Estimates [SAHIE], 2014 - Under 18 Uninsured</a:t>
            </a:r>
          </a:p>
          <a:p>
            <a:endParaRPr lang="en-US" dirty="0" smtClean="0"/>
          </a:p>
          <a:p>
            <a:r>
              <a:rPr lang="en-US" dirty="0" smtClean="0"/>
              <a:t>Teen births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CHARTS, 2015</a:t>
            </a:r>
          </a:p>
          <a:p>
            <a:endParaRPr lang="en-US" dirty="0" smtClean="0"/>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High School Teens who Used Alcohol or any Illicit Drug in the Past 30 Days Source: Florida Youth Substance Abuse Survey (FYSAS), 2014</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39</a:t>
            </a:fld>
            <a:endParaRPr lang="en-US"/>
          </a:p>
        </p:txBody>
      </p:sp>
    </p:spTree>
    <p:extLst>
      <p:ext uri="{BB962C8B-B14F-4D97-AF65-F5344CB8AC3E}">
        <p14:creationId xmlns:p14="http://schemas.microsoft.com/office/powerpoint/2010/main" val="2005984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in Single Parent Families - ACS, 2011-2015 B09002 Male Householder and Female Householder (no wife/husband present respectively)</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Births to Mothers Without a High School Diploma - Florida CHARTS, 2015</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with Verified Maltreatment- Number of Children with Verified Maltreatment, FY 2015-2016 (Provided by Lana)  11 month data</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Youth contacts in the juvenile justice system, 2014-2015 - FLDJJ, 2014-2015</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40</a:t>
            </a:fld>
            <a:endParaRPr lang="en-US"/>
          </a:p>
        </p:txBody>
      </p:sp>
    </p:spTree>
    <p:extLst>
      <p:ext uri="{BB962C8B-B14F-4D97-AF65-F5344CB8AC3E}">
        <p14:creationId xmlns:p14="http://schemas.microsoft.com/office/powerpoint/2010/main" val="2631467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42</a:t>
            </a:fld>
            <a:endParaRPr lang="en-US"/>
          </a:p>
        </p:txBody>
      </p:sp>
    </p:spTree>
    <p:extLst>
      <p:ext uri="{BB962C8B-B14F-4D97-AF65-F5344CB8AC3E}">
        <p14:creationId xmlns:p14="http://schemas.microsoft.com/office/powerpoint/2010/main" val="11684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The </a:t>
            </a:r>
            <a:r>
              <a:rPr lang="en-US" sz="1200" i="1" kern="1200" dirty="0" smtClean="0">
                <a:solidFill>
                  <a:schemeClr val="tx1"/>
                </a:solidFill>
                <a:effectLst/>
                <a:latin typeface="Arial" pitchFamily="-108" charset="0"/>
                <a:ea typeface="ＭＳ Ｐゴシック" pitchFamily="-108" charset="-128"/>
                <a:cs typeface="ＭＳ Ｐゴシック" pitchFamily="-108" charset="-128"/>
              </a:rPr>
              <a:t>KIDS COUNT Data Book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provides state-by-state data for 16 indicators of child well-being.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These indicators are organized into four domains:  economic well-being, health, education and family and community. This data is used to create a composite score that allows us to rank states overall, by domain, and by individual indicators.</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b="1" i="1" kern="1200" dirty="0" smtClean="0">
                <a:solidFill>
                  <a:schemeClr val="tx1"/>
                </a:solidFill>
                <a:effectLst/>
                <a:latin typeface="Arial" pitchFamily="-108" charset="0"/>
                <a:ea typeface="ＭＳ Ｐゴシック" pitchFamily="-108" charset="-128"/>
                <a:cs typeface="ＭＳ Ｐゴシック" pitchFamily="-108" charset="-128"/>
              </a:rPr>
              <a:t>E</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very year we look at the direction in which each state is going. Each </a:t>
            </a:r>
            <a:r>
              <a:rPr lang="en-US" sz="1200" i="1" kern="1200" dirty="0" smtClean="0">
                <a:solidFill>
                  <a:schemeClr val="tx1"/>
                </a:solidFill>
                <a:effectLst/>
                <a:latin typeface="Arial" pitchFamily="-108" charset="0"/>
                <a:ea typeface="ＭＳ Ｐゴシック" pitchFamily="-108" charset="-128"/>
                <a:cs typeface="ＭＳ Ｐゴシック" pitchFamily="-108" charset="-128"/>
              </a:rPr>
              <a:t>Data Book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is a call to action of some kind</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5</a:t>
            </a:fld>
            <a:endParaRPr lang="en-US"/>
          </a:p>
        </p:txBody>
      </p:sp>
    </p:spTree>
    <p:extLst>
      <p:ext uri="{BB962C8B-B14F-4D97-AF65-F5344CB8AC3E}">
        <p14:creationId xmlns:p14="http://schemas.microsoft.com/office/powerpoint/2010/main" val="22980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Diverse network – 1/3</a:t>
            </a:r>
            <a:r>
              <a:rPr lang="en-US" baseline="30000" dirty="0" smtClean="0"/>
              <a:t>rd</a:t>
            </a:r>
            <a:r>
              <a:rPr lang="en-US" dirty="0" smtClean="0"/>
              <a:t> non-profit state-level child advocacy organizations, 1/3 university centers and 1/3</a:t>
            </a:r>
            <a:r>
              <a:rPr lang="en-US" baseline="30000" dirty="0" smtClean="0"/>
              <a:t>rd</a:t>
            </a:r>
            <a:r>
              <a:rPr lang="en-US" dirty="0" smtClean="0"/>
              <a:t> other groups like community foundations, state government. </a:t>
            </a: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6</a:t>
            </a:fld>
            <a:endParaRPr lang="en-US"/>
          </a:p>
        </p:txBody>
      </p:sp>
    </p:spTree>
    <p:extLst>
      <p:ext uri="{BB962C8B-B14F-4D97-AF65-F5344CB8AC3E}">
        <p14:creationId xmlns:p14="http://schemas.microsoft.com/office/powerpoint/2010/main" val="44692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5 2016 - Minnesota, Massachusetts, Iowa, New Hampshire &amp; Connecticut</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7</a:t>
            </a:fld>
            <a:endParaRPr lang="en-US"/>
          </a:p>
        </p:txBody>
      </p:sp>
    </p:spTree>
    <p:extLst>
      <p:ext uri="{BB962C8B-B14F-4D97-AF65-F5344CB8AC3E}">
        <p14:creationId xmlns:p14="http://schemas.microsoft.com/office/powerpoint/2010/main" val="414246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indicators are organized into four domains:  economic well-being, health, education and family and community. This data is used to create a composite score that allows us to rank states overall, by domain, and by individual indicators.</a:t>
            </a: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8</a:t>
            </a:fld>
            <a:endParaRPr lang="en-US"/>
          </a:p>
        </p:txBody>
      </p:sp>
    </p:spTree>
    <p:extLst>
      <p:ext uri="{BB962C8B-B14F-4D97-AF65-F5344CB8AC3E}">
        <p14:creationId xmlns:p14="http://schemas.microsoft.com/office/powerpoint/2010/main" val="345153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poverty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families with incomes below 100 percent of the U.S. poverty threshold, as issued each year by the U.S. Census Bureau. …The data are based on income received in the 12 months prior to the survey.”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whose parents lack secure employment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is the share of all children under age 18 living in families where no parent has regular, full-time, year-round employment.”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living in households with a high housing cost burden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households where more than 30 percent of monthly household pretax income is spent on housing-related expenses, including rent, mortgage payments, taxes and insurance. SOURCE: U.S. Census Bureau, American</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Teens not in school and not working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teenagers between ages 16 and 19 who are not enrolled in school (full or part time) and not employed (full or part time). SOURCE: U.S. Census Bureau, American Community Survey.</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9</a:t>
            </a:fld>
            <a:endParaRPr lang="en-US"/>
          </a:p>
        </p:txBody>
      </p:sp>
    </p:spTree>
    <p:extLst>
      <p:ext uri="{BB962C8B-B14F-4D97-AF65-F5344CB8AC3E}">
        <p14:creationId xmlns:p14="http://schemas.microsoft.com/office/powerpoint/2010/main" val="57327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not attending preschool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ages 3 and 4 who were not enrolled in nursery school or preschool during the previous two months.  Source: The 3  Year American Community Survey was used to</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increase accuracy of the estimates.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Fourth graders not proficient in reading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fourth-grade public school students who did not reach the proficient level in reading as measured by the National Assessment of Educational Progress (NAEP). SOURCE: U.S. Department of Education, National Center for Education Statistics, National Assessment of Educational Progress.</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Eighth graders not proficient in math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eighth-grade public school students who did not reach the proficient level in math as measured by the National Assessment of Educational Progress (NAEP). SOURCE: U.S. Department of Education, National Center for Education Statistics, National Assessment of Educational Progress.</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High school students not graduating on time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estimated percentage of an entering freshman class not graduating in four years. SOURCE: U.S. Department of Education, National Center for Education Statistics, Common Core of Data (CCD).</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10</a:t>
            </a:fld>
            <a:endParaRPr lang="en-US"/>
          </a:p>
        </p:txBody>
      </p:sp>
    </p:spTree>
    <p:extLst>
      <p:ext uri="{BB962C8B-B14F-4D97-AF65-F5344CB8AC3E}">
        <p14:creationId xmlns:p14="http://schemas.microsoft.com/office/powerpoint/2010/main" val="25498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Low-birthweight babies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live births weighing less than 2,500 grams (5.5 pounds). SOURCE: Centers for Disease Control and Prevention, National Center for Health Statistics, Vital Statistics.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without health insurance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not covered by any health  insurance.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 and teen deaths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number of deaths, from all causes, to children between ages 1 and 19 per 100,000 children in this age range. SOURCES: Death Statistics: Centers for Disease Control and Prevention, National</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Center for Health Statistics, Vital Statistics. Population Statistics: U.S. Census Bureau, Population Estimates.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Teens who abuse alcohol or drugs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teens ages 12 to 17 reporting dependence on or abuse of either illicit drugs or alcohol in the past year. SOURCE: Substance Abuse and Mental Health Services Administration, National Survey on Drug Use and Health.</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11</a:t>
            </a:fld>
            <a:endParaRPr lang="en-US"/>
          </a:p>
        </p:txBody>
      </p:sp>
    </p:spTree>
    <p:extLst>
      <p:ext uri="{BB962C8B-B14F-4D97-AF65-F5344CB8AC3E}">
        <p14:creationId xmlns:p14="http://schemas.microsoft.com/office/powerpoint/2010/main" val="212620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438400"/>
            <a:ext cx="59436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3505200" y="3886200"/>
            <a:ext cx="42672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22DEE-6492-094E-AAC7-2E4EE9B2D54A}" type="slidenum">
              <a:rPr lang="en-US"/>
              <a:pPr>
                <a:defRPr/>
              </a:pPr>
              <a:t>‹#›</a:t>
            </a:fld>
            <a:endParaRPr lang="en-US"/>
          </a:p>
        </p:txBody>
      </p:sp>
    </p:spTree>
    <p:extLst>
      <p:ext uri="{BB962C8B-B14F-4D97-AF65-F5344CB8AC3E}">
        <p14:creationId xmlns:p14="http://schemas.microsoft.com/office/powerpoint/2010/main" val="90054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0B0A2-939D-7C4E-8BB9-8CE432BCB5F2}" type="slidenum">
              <a:rPr lang="en-US"/>
              <a:pPr>
                <a:defRPr/>
              </a:pPr>
              <a:t>‹#›</a:t>
            </a:fld>
            <a:endParaRPr lang="en-US"/>
          </a:p>
        </p:txBody>
      </p:sp>
    </p:spTree>
    <p:extLst>
      <p:ext uri="{BB962C8B-B14F-4D97-AF65-F5344CB8AC3E}">
        <p14:creationId xmlns:p14="http://schemas.microsoft.com/office/powerpoint/2010/main" val="322111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6573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609600"/>
            <a:ext cx="48196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6DCE0A-6AE6-B347-89B7-9303C09F391C}" type="slidenum">
              <a:rPr lang="en-US"/>
              <a:pPr>
                <a:defRPr/>
              </a:pPr>
              <a:t>‹#›</a:t>
            </a:fld>
            <a:endParaRPr lang="en-US"/>
          </a:p>
        </p:txBody>
      </p:sp>
    </p:spTree>
    <p:extLst>
      <p:ext uri="{BB962C8B-B14F-4D97-AF65-F5344CB8AC3E}">
        <p14:creationId xmlns:p14="http://schemas.microsoft.com/office/powerpoint/2010/main" val="474251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629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828800" y="1981200"/>
            <a:ext cx="6629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B1E46-1B9C-E24D-AD91-10618C19B4C5}" type="slidenum">
              <a:rPr lang="en-US"/>
              <a:pPr>
                <a:defRPr/>
              </a:pPr>
              <a:t>‹#›</a:t>
            </a:fld>
            <a:endParaRPr lang="en-US"/>
          </a:p>
        </p:txBody>
      </p:sp>
    </p:spTree>
    <p:extLst>
      <p:ext uri="{BB962C8B-B14F-4D97-AF65-F5344CB8AC3E}">
        <p14:creationId xmlns:p14="http://schemas.microsoft.com/office/powerpoint/2010/main" val="234478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C2B06-5BCB-034D-ABE7-F7CC28F8AFDE}" type="slidenum">
              <a:rPr lang="en-US"/>
              <a:pPr>
                <a:defRPr/>
              </a:pPr>
              <a:t>‹#›</a:t>
            </a:fld>
            <a:endParaRPr lang="en-US"/>
          </a:p>
        </p:txBody>
      </p:sp>
    </p:spTree>
    <p:extLst>
      <p:ext uri="{BB962C8B-B14F-4D97-AF65-F5344CB8AC3E}">
        <p14:creationId xmlns:p14="http://schemas.microsoft.com/office/powerpoint/2010/main" val="385019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DDEEDB-75EF-794E-9873-E9419B970D11}" type="slidenum">
              <a:rPr lang="en-US"/>
              <a:pPr>
                <a:defRPr/>
              </a:pPr>
              <a:t>‹#›</a:t>
            </a:fld>
            <a:endParaRPr lang="en-US"/>
          </a:p>
        </p:txBody>
      </p:sp>
    </p:spTree>
    <p:extLst>
      <p:ext uri="{BB962C8B-B14F-4D97-AF65-F5344CB8AC3E}">
        <p14:creationId xmlns:p14="http://schemas.microsoft.com/office/powerpoint/2010/main" val="273401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9D6768-8662-9046-9EB0-1B383CEDF443}" type="slidenum">
              <a:rPr lang="en-US"/>
              <a:pPr>
                <a:defRPr/>
              </a:pPr>
              <a:t>‹#›</a:t>
            </a:fld>
            <a:endParaRPr lang="en-US"/>
          </a:p>
        </p:txBody>
      </p:sp>
    </p:spTree>
    <p:extLst>
      <p:ext uri="{BB962C8B-B14F-4D97-AF65-F5344CB8AC3E}">
        <p14:creationId xmlns:p14="http://schemas.microsoft.com/office/powerpoint/2010/main" val="380645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5B6561-5752-0A4D-A938-800417FC1397}" type="slidenum">
              <a:rPr lang="en-US"/>
              <a:pPr>
                <a:defRPr/>
              </a:pPr>
              <a:t>‹#›</a:t>
            </a:fld>
            <a:endParaRPr lang="en-US"/>
          </a:p>
        </p:txBody>
      </p:sp>
    </p:spTree>
    <p:extLst>
      <p:ext uri="{BB962C8B-B14F-4D97-AF65-F5344CB8AC3E}">
        <p14:creationId xmlns:p14="http://schemas.microsoft.com/office/powerpoint/2010/main" val="258380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BFD76D-0064-5C44-8F6C-4396E4581BDB}" type="slidenum">
              <a:rPr lang="en-US"/>
              <a:pPr>
                <a:defRPr/>
              </a:pPr>
              <a:t>‹#›</a:t>
            </a:fld>
            <a:endParaRPr lang="en-US"/>
          </a:p>
        </p:txBody>
      </p:sp>
    </p:spTree>
    <p:extLst>
      <p:ext uri="{BB962C8B-B14F-4D97-AF65-F5344CB8AC3E}">
        <p14:creationId xmlns:p14="http://schemas.microsoft.com/office/powerpoint/2010/main" val="127415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C66796-28F4-4C42-81F3-550A7AE652D8}" type="slidenum">
              <a:rPr lang="en-US"/>
              <a:pPr>
                <a:defRPr/>
              </a:pPr>
              <a:t>‹#›</a:t>
            </a:fld>
            <a:endParaRPr lang="en-US"/>
          </a:p>
        </p:txBody>
      </p:sp>
    </p:spTree>
    <p:extLst>
      <p:ext uri="{BB962C8B-B14F-4D97-AF65-F5344CB8AC3E}">
        <p14:creationId xmlns:p14="http://schemas.microsoft.com/office/powerpoint/2010/main" val="164506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9C9F55-639E-C746-85AB-FBEA82FDECE7}" type="slidenum">
              <a:rPr lang="en-US"/>
              <a:pPr>
                <a:defRPr/>
              </a:pPr>
              <a:t>‹#›</a:t>
            </a:fld>
            <a:endParaRPr lang="en-US"/>
          </a:p>
        </p:txBody>
      </p:sp>
    </p:spTree>
    <p:extLst>
      <p:ext uri="{BB962C8B-B14F-4D97-AF65-F5344CB8AC3E}">
        <p14:creationId xmlns:p14="http://schemas.microsoft.com/office/powerpoint/2010/main" val="20705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F8AD98-F1F0-9447-9AC5-DE66EC80B52E}" type="slidenum">
              <a:rPr lang="en-US"/>
              <a:pPr>
                <a:defRPr/>
              </a:pPr>
              <a:t>‹#›</a:t>
            </a:fld>
            <a:endParaRPr lang="en-US"/>
          </a:p>
        </p:txBody>
      </p:sp>
    </p:spTree>
    <p:extLst>
      <p:ext uri="{BB962C8B-B14F-4D97-AF65-F5344CB8AC3E}">
        <p14:creationId xmlns:p14="http://schemas.microsoft.com/office/powerpoint/2010/main" val="427040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609600"/>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800" y="19812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DC8FB38B-7E8D-3144-AA06-D1482E9B94B2}" type="slidenum">
              <a:rPr lang="en-US"/>
              <a:pPr>
                <a:defRPr/>
              </a:pPr>
              <a:t>‹#›</a:t>
            </a:fld>
            <a:endParaRPr lang="en-US"/>
          </a:p>
        </p:txBody>
      </p:sp>
      <p:sp>
        <p:nvSpPr>
          <p:cNvPr id="1031" name="Rectangle 7"/>
          <p:cNvSpPr>
            <a:spLocks noChangeArrowheads="1"/>
          </p:cNvSpPr>
          <p:nvPr userDrawn="1"/>
        </p:nvSpPr>
        <p:spPr bwMode="auto">
          <a:xfrm>
            <a:off x="228600" y="0"/>
            <a:ext cx="1066800" cy="6858000"/>
          </a:xfrm>
          <a:prstGeom prst="rect">
            <a:avLst/>
          </a:prstGeom>
          <a:solidFill>
            <a:srgbClr val="78BF37"/>
          </a:solidFill>
          <a:ln>
            <a:noFill/>
          </a:ln>
        </p:spPr>
        <p:txBody>
          <a:bodyPr wrap="none" anchor="ctr"/>
          <a:lstStyle/>
          <a:p>
            <a:endParaRPr lang="en-US"/>
          </a:p>
        </p:txBody>
      </p:sp>
      <p:pic>
        <p:nvPicPr>
          <p:cNvPr id="1032" name="Picture 8" descr="CBCSvert REVERS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5943600"/>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19961" t="14423" r="21206"/>
          <a:stretch/>
        </p:blipFill>
        <p:spPr bwMode="auto">
          <a:xfrm>
            <a:off x="234264" y="0"/>
            <a:ext cx="106035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FKC FINAL.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15200" y="6248400"/>
            <a:ext cx="1669246" cy="482600"/>
          </a:xfrm>
          <a:prstGeom prst="rect">
            <a:avLst/>
          </a:prstGeom>
        </p:spPr>
      </p:pic>
      <p:cxnSp>
        <p:nvCxnSpPr>
          <p:cNvPr id="4" name="Straight Connector 3"/>
          <p:cNvCxnSpPr/>
          <p:nvPr userDrawn="1"/>
        </p:nvCxnSpPr>
        <p:spPr bwMode="auto">
          <a:xfrm>
            <a:off x="228600" y="1828800"/>
            <a:ext cx="1066800" cy="0"/>
          </a:xfrm>
          <a:prstGeom prst="line">
            <a:avLst/>
          </a:prstGeom>
          <a:solidFill>
            <a:schemeClr val="accent1"/>
          </a:solidFill>
          <a:ln w="38100" cap="flat" cmpd="sng" algn="ctr">
            <a:solidFill>
              <a:srgbClr val="EA421F"/>
            </a:solidFill>
            <a:prstDash val="solid"/>
            <a:round/>
            <a:headEnd type="none" w="med" len="med"/>
            <a:tailEnd type="none" w="med" len="med"/>
          </a:ln>
          <a:effectLst/>
        </p:spPr>
      </p:cxnSp>
      <p:cxnSp>
        <p:nvCxnSpPr>
          <p:cNvPr id="15" name="Straight Connector 14"/>
          <p:cNvCxnSpPr/>
          <p:nvPr userDrawn="1"/>
        </p:nvCxnSpPr>
        <p:spPr bwMode="auto">
          <a:xfrm>
            <a:off x="228600" y="1864521"/>
            <a:ext cx="1066800" cy="0"/>
          </a:xfrm>
          <a:prstGeom prst="line">
            <a:avLst/>
          </a:prstGeom>
          <a:solidFill>
            <a:schemeClr val="accent1"/>
          </a:solidFill>
          <a:ln w="38100" cap="flat" cmpd="sng" algn="ctr">
            <a:solidFill>
              <a:srgbClr val="00453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EA421F"/>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8BF37"/>
        </a:buClr>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3" Type="http://schemas.openxmlformats.org/officeDocument/2006/relationships/image" Target="../media/image7.jpe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41"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5.gif"/><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png"/><Relationship Id="rId53"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3.png"/><Relationship Id="rId10" Type="http://schemas.openxmlformats.org/officeDocument/2006/relationships/image" Target="../media/image14.jpe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jpg"/><Relationship Id="rId4" Type="http://schemas.openxmlformats.org/officeDocument/2006/relationships/image" Target="../media/image8.gif"/><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image" Target="../media/image12.jpeg"/><Relationship Id="rId51" Type="http://schemas.openxmlformats.org/officeDocument/2006/relationships/image" Target="../media/image55.png"/></Relationships>
</file>

<file path=ppt/slides/_rels/slide4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dollard@usf.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1524000"/>
            <a:ext cx="9144000" cy="2438400"/>
          </a:xfrm>
          <a:prstGeom prst="rect">
            <a:avLst/>
          </a:prstGeom>
          <a:solidFill>
            <a:srgbClr val="004531"/>
          </a:solidFill>
          <a:ln>
            <a:noFill/>
          </a:ln>
        </p:spPr>
        <p:txBody>
          <a:bodyPr/>
          <a:lstStyle/>
          <a:p>
            <a:endParaRPr lang="en-US"/>
          </a:p>
        </p:txBody>
      </p:sp>
      <p:sp>
        <p:nvSpPr>
          <p:cNvPr id="15362" name="Title 5"/>
          <p:cNvSpPr>
            <a:spLocks noGrp="1"/>
          </p:cNvSpPr>
          <p:nvPr>
            <p:ph type="ctrTitle"/>
          </p:nvPr>
        </p:nvSpPr>
        <p:spPr>
          <a:xfrm>
            <a:off x="4114800" y="1524000"/>
            <a:ext cx="4800600" cy="2438400"/>
          </a:xfrm>
        </p:spPr>
        <p:txBody>
          <a:bodyPr/>
          <a:lstStyle/>
          <a:p>
            <a:pPr eaLnBrk="1" hangingPunct="1"/>
            <a:r>
              <a:rPr lang="en-US" sz="4000" b="1" dirty="0">
                <a:solidFill>
                  <a:schemeClr val="bg1"/>
                </a:solidFill>
              </a:rPr>
              <a:t>Florida KIDS </a:t>
            </a:r>
            <a:r>
              <a:rPr lang="en-US" sz="4000" b="1" i="1" dirty="0">
                <a:solidFill>
                  <a:schemeClr val="bg1"/>
                </a:solidFill>
              </a:rPr>
              <a:t>COUNT!</a:t>
            </a:r>
            <a:r>
              <a:rPr lang="en-US" sz="4000" b="1" dirty="0">
                <a:solidFill>
                  <a:schemeClr val="bg1"/>
                </a:solidFill>
              </a:rPr>
              <a:t> </a:t>
            </a:r>
            <a:r>
              <a:rPr lang="en-US" sz="4000" dirty="0">
                <a:solidFill>
                  <a:schemeClr val="bg1"/>
                </a:solidFill>
                <a:latin typeface="Arial" charset="0"/>
                <a:ea typeface="ＭＳ Ｐゴシック" charset="0"/>
                <a:cs typeface="ＭＳ Ｐゴシック" charset="0"/>
              </a:rPr>
              <a:t/>
            </a:r>
            <a:br>
              <a:rPr lang="en-US" sz="4000" dirty="0">
                <a:solidFill>
                  <a:schemeClr val="bg1"/>
                </a:solidFill>
                <a:latin typeface="Arial" charset="0"/>
                <a:ea typeface="ＭＳ Ｐゴシック" charset="0"/>
                <a:cs typeface="ＭＳ Ｐゴシック" charset="0"/>
              </a:rPr>
            </a:br>
            <a:r>
              <a:rPr lang="en-US" sz="4000" b="1" dirty="0" smtClean="0">
                <a:solidFill>
                  <a:schemeClr val="bg1"/>
                </a:solidFill>
              </a:rPr>
              <a:t>2017</a:t>
            </a:r>
            <a:endParaRPr lang="en-US" sz="4000" i="1" dirty="0">
              <a:solidFill>
                <a:schemeClr val="bg1"/>
              </a:solidFill>
              <a:latin typeface="Arial" charset="0"/>
              <a:ea typeface="ＭＳ Ｐゴシック" charset="0"/>
              <a:cs typeface="ＭＳ Ｐゴシック" charset="0"/>
            </a:endParaRPr>
          </a:p>
        </p:txBody>
      </p:sp>
      <p:sp>
        <p:nvSpPr>
          <p:cNvPr id="15364" name="Rectangle 7"/>
          <p:cNvSpPr>
            <a:spLocks noChangeArrowheads="1"/>
          </p:cNvSpPr>
          <p:nvPr/>
        </p:nvSpPr>
        <p:spPr bwMode="auto">
          <a:xfrm>
            <a:off x="228600" y="0"/>
            <a:ext cx="3429000" cy="6858000"/>
          </a:xfrm>
          <a:prstGeom prst="rect">
            <a:avLst/>
          </a:prstGeom>
          <a:solidFill>
            <a:srgbClr val="78BF37"/>
          </a:solidFill>
          <a:ln>
            <a:noFill/>
          </a:ln>
        </p:spPr>
        <p:txBody>
          <a:bodyPr/>
          <a:lstStyle/>
          <a:p>
            <a:endParaRPr lang="en-US"/>
          </a:p>
        </p:txBody>
      </p:sp>
      <p:pic>
        <p:nvPicPr>
          <p:cNvPr id="15365" name="Picture 8"/>
          <p:cNvPicPr>
            <a:picLocks noChangeAspect="1"/>
          </p:cNvPicPr>
          <p:nvPr/>
        </p:nvPicPr>
        <p:blipFill rotWithShape="1">
          <a:blip r:embed="rId3">
            <a:extLst>
              <a:ext uri="{28A0092B-C50C-407E-A947-70E740481C1C}">
                <a14:useLocalDpi xmlns:a14="http://schemas.microsoft.com/office/drawing/2010/main" val="0"/>
              </a:ext>
            </a:extLst>
          </a:blip>
          <a:srcRect t="18730" b="26394"/>
          <a:stretch/>
        </p:blipFill>
        <p:spPr bwMode="auto">
          <a:xfrm>
            <a:off x="228600" y="1565782"/>
            <a:ext cx="3429000" cy="235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CBCShorzREVERSE.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943600"/>
            <a:ext cx="28956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p:cNvSpPr>
            <a:spLocks noGrp="1"/>
          </p:cNvSpPr>
          <p:nvPr>
            <p:ph type="subTitle" idx="1"/>
          </p:nvPr>
        </p:nvSpPr>
        <p:spPr>
          <a:xfrm>
            <a:off x="3733800" y="4343400"/>
            <a:ext cx="5410200" cy="1752600"/>
          </a:xfrm>
        </p:spPr>
        <p:txBody>
          <a:bodyPr/>
          <a:lstStyle/>
          <a:p>
            <a:r>
              <a:rPr lang="en-US" dirty="0" smtClean="0">
                <a:solidFill>
                  <a:srgbClr val="EA421F"/>
                </a:solidFill>
              </a:rPr>
              <a:t>Norín</a:t>
            </a:r>
            <a:r>
              <a:rPr lang="en-US" baseline="0" dirty="0" smtClean="0">
                <a:solidFill>
                  <a:srgbClr val="EA421F"/>
                </a:solidFill>
              </a:rPr>
              <a:t> Dollard, Ph.D.</a:t>
            </a:r>
          </a:p>
          <a:p>
            <a:r>
              <a:rPr lang="en-US" sz="1600" dirty="0"/>
              <a:t>Department of Child &amp; Family Studies</a:t>
            </a:r>
          </a:p>
          <a:p>
            <a:r>
              <a:rPr lang="en-US" sz="1600" dirty="0"/>
              <a:t>Louis de la Parte Florida Mental Health Institute</a:t>
            </a:r>
          </a:p>
          <a:p>
            <a:r>
              <a:rPr lang="en-US" sz="1600" dirty="0"/>
              <a:t>College of Behavioral &amp; Community Sciences</a:t>
            </a:r>
          </a:p>
          <a:p>
            <a:endParaRPr lang="en-US" sz="1600" dirty="0"/>
          </a:p>
          <a:p>
            <a:r>
              <a:rPr lang="en-US" sz="1400" b="1" dirty="0" smtClean="0"/>
              <a:t>Florida </a:t>
            </a:r>
            <a:r>
              <a:rPr lang="en-US" sz="1400" b="1" dirty="0"/>
              <a:t>Children and Youth Cabinet</a:t>
            </a:r>
          </a:p>
          <a:p>
            <a:r>
              <a:rPr lang="en-US" sz="1400" b="1" dirty="0" smtClean="0"/>
              <a:t>January 30, 2017</a:t>
            </a:r>
          </a:p>
          <a:p>
            <a:endParaRPr lang="en-US" baseline="0" dirty="0" smtClean="0">
              <a:solidFill>
                <a:srgbClr val="EA421F"/>
              </a:solidFill>
            </a:endParaRPr>
          </a:p>
        </p:txBody>
      </p:sp>
      <p:pic>
        <p:nvPicPr>
          <p:cNvPr id="3" name="Picture 2" descr="logo FKC FINAL.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304800"/>
            <a:ext cx="3340100" cy="965200"/>
          </a:xfrm>
          <a:prstGeom prst="rect">
            <a:avLst/>
          </a:prstGeom>
        </p:spPr>
      </p:pic>
      <p:sp>
        <p:nvSpPr>
          <p:cNvPr id="4" name="Rectangle 3"/>
          <p:cNvSpPr/>
          <p:nvPr/>
        </p:nvSpPr>
        <p:spPr bwMode="auto">
          <a:xfrm>
            <a:off x="0" y="1524000"/>
            <a:ext cx="9144000" cy="76200"/>
          </a:xfrm>
          <a:prstGeom prst="rect">
            <a:avLst/>
          </a:prstGeom>
          <a:solidFill>
            <a:srgbClr val="EA42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2" name="Rectangle 11"/>
          <p:cNvSpPr/>
          <p:nvPr/>
        </p:nvSpPr>
        <p:spPr bwMode="auto">
          <a:xfrm>
            <a:off x="0" y="3886200"/>
            <a:ext cx="9144000" cy="76200"/>
          </a:xfrm>
          <a:prstGeom prst="rect">
            <a:avLst/>
          </a:prstGeom>
          <a:solidFill>
            <a:srgbClr val="EA42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6800" y="-228600"/>
            <a:ext cx="1981200" cy="1828801"/>
            <a:chOff x="3880000" y="1846638"/>
            <a:chExt cx="2263140" cy="2457510"/>
          </a:xfrm>
        </p:grpSpPr>
        <p:pic>
          <p:nvPicPr>
            <p:cNvPr id="3" name="Picture 2" descr="C:\Users\jhodgins\Desktop\KC_education_icon-2602.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3880000"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98877" y="3904038"/>
              <a:ext cx="1425391"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79288C"/>
                  </a:solidFill>
                  <a:latin typeface="Arial" charset="0"/>
                </a:rPr>
                <a:t>Education</a:t>
              </a:r>
              <a:endParaRPr lang="en-US" sz="2000" b="1" dirty="0">
                <a:solidFill>
                  <a:srgbClr val="79288C"/>
                </a:solidFill>
                <a:latin typeface="Arial"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1851673381"/>
              </p:ext>
            </p:extLst>
          </p:nvPr>
        </p:nvGraphicFramePr>
        <p:xfrm>
          <a:off x="1334443" y="1713962"/>
          <a:ext cx="7904805" cy="5144038"/>
        </p:xfrm>
        <a:graphic>
          <a:graphicData uri="http://schemas.openxmlformats.org/drawingml/2006/table">
            <a:tbl>
              <a:tblPr firstRow="1" bandRow="1">
                <a:tableStyleId>{00A15C55-8517-42AA-B614-E9B94910E393}</a:tableStyleId>
              </a:tblPr>
              <a:tblGrid>
                <a:gridCol w="971550"/>
                <a:gridCol w="1146585"/>
                <a:gridCol w="855161"/>
                <a:gridCol w="1189551"/>
                <a:gridCol w="753549"/>
                <a:gridCol w="1324411"/>
                <a:gridCol w="752039"/>
                <a:gridCol w="911959"/>
              </a:tblGrid>
              <a:tr h="308339">
                <a:tc gridSpan="2">
                  <a:txBody>
                    <a:bodyPr/>
                    <a:lstStyle/>
                    <a:p>
                      <a:pPr algn="l"/>
                      <a:r>
                        <a:rPr lang="en-US" sz="1400" baseline="0" dirty="0" smtClean="0">
                          <a:solidFill>
                            <a:srgbClr val="660066"/>
                          </a:solidFill>
                          <a:latin typeface="Kartika" panose="02020503030404060203" pitchFamily="18" charset="0"/>
                          <a:cs typeface="Kartika" panose="02020503030404060203" pitchFamily="18" charset="0"/>
                        </a:rPr>
                        <a:t>UNITED STATES</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Children not attending preschool</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660066"/>
                          </a:solidFill>
                          <a:latin typeface="Kartika" panose="02020503030404060203" pitchFamily="18" charset="0"/>
                          <a:cs typeface="Kartika" panose="02020503030404060203" pitchFamily="18" charset="0"/>
                        </a:rPr>
                        <a:t>Fourth graders not proficient in reading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Eighth graders not proficient in math</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High school students not graduating on time</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2012-14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2012-13</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53%</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65%</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68%</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18%</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dirty="0" smtClean="0">
                          <a:solidFill>
                            <a:srgbClr val="660066"/>
                          </a:solidFill>
                          <a:latin typeface="Kartika" panose="02020503030404060203" pitchFamily="18" charset="0"/>
                          <a:cs typeface="Kartika" panose="02020503030404060203" pitchFamily="18" charset="0"/>
                        </a:rPr>
                        <a:t>4,387,000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N.A.</a:t>
                      </a:r>
                      <a:endParaRPr lang="en-US" sz="12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52%</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68%</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69%</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25%</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l"/>
                      <a:r>
                        <a:rPr lang="en-US" sz="1400" b="1" dirty="0" smtClean="0">
                          <a:solidFill>
                            <a:srgbClr val="660066"/>
                          </a:solidFill>
                          <a:latin typeface="Kartika" panose="02020503030404060203" pitchFamily="18" charset="0"/>
                          <a:cs typeface="Kartika" panose="02020503030404060203" pitchFamily="18" charset="0"/>
                        </a:rPr>
                        <a:t>FLORIDA</a:t>
                      </a:r>
                      <a:endParaRPr lang="en-US" sz="1400" b="1"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462509">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50%</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2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61%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74%</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24%</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223,000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smtClean="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smtClean="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49%</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66%</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73%</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33%</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9" name="Straight Connector 8"/>
          <p:cNvCxnSpPr/>
          <p:nvPr/>
        </p:nvCxnSpPr>
        <p:spPr bwMode="auto">
          <a:xfrm>
            <a:off x="1550959"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1557997"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3482077"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3486769"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5413195"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5415541"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7344312"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7344312"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1557997" y="5257800"/>
            <a:ext cx="179773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a:off x="1557997" y="5715000"/>
            <a:ext cx="180476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a:off x="3789805" y="52578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0" name="Straight Connector 19"/>
          <p:cNvCxnSpPr/>
          <p:nvPr/>
        </p:nvCxnSpPr>
        <p:spPr bwMode="auto">
          <a:xfrm>
            <a:off x="3796843" y="5715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1" name="Straight Connector 20"/>
          <p:cNvCxnSpPr/>
          <p:nvPr/>
        </p:nvCxnSpPr>
        <p:spPr bwMode="auto">
          <a:xfrm>
            <a:off x="5720923" y="52578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2" name="Straight Connector 21"/>
          <p:cNvCxnSpPr/>
          <p:nvPr/>
        </p:nvCxnSpPr>
        <p:spPr bwMode="auto">
          <a:xfrm>
            <a:off x="5727961" y="5715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3" name="Straight Connector 22"/>
          <p:cNvCxnSpPr/>
          <p:nvPr/>
        </p:nvCxnSpPr>
        <p:spPr bwMode="auto">
          <a:xfrm>
            <a:off x="7652040" y="52578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4" name="Straight Connector 23"/>
          <p:cNvCxnSpPr/>
          <p:nvPr/>
        </p:nvCxnSpPr>
        <p:spPr bwMode="auto">
          <a:xfrm>
            <a:off x="7659078" y="5715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5" name="TextBox 24"/>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30</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610345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3044724"/>
              </p:ext>
            </p:extLst>
          </p:nvPr>
        </p:nvGraphicFramePr>
        <p:xfrm>
          <a:off x="1423700" y="1713962"/>
          <a:ext cx="7732421" cy="5188676"/>
        </p:xfrm>
        <a:graphic>
          <a:graphicData uri="http://schemas.openxmlformats.org/drawingml/2006/table">
            <a:tbl>
              <a:tblPr firstRow="1" bandRow="1">
                <a:tableStyleId>{00A15C55-8517-42AA-B614-E9B94910E393}</a:tableStyleId>
              </a:tblPr>
              <a:tblGrid>
                <a:gridCol w="950363"/>
                <a:gridCol w="1121581"/>
                <a:gridCol w="836512"/>
                <a:gridCol w="1163610"/>
                <a:gridCol w="737116"/>
                <a:gridCol w="1295529"/>
                <a:gridCol w="853589"/>
                <a:gridCol w="774121"/>
              </a:tblGrid>
              <a:tr h="308339">
                <a:tc gridSpan="2">
                  <a:txBody>
                    <a:bodyPr/>
                    <a:lstStyle/>
                    <a:p>
                      <a:pPr algn="l"/>
                      <a:r>
                        <a:rPr lang="en-US" sz="1400" baseline="0" dirty="0" smtClean="0">
                          <a:solidFill>
                            <a:srgbClr val="1852A8"/>
                          </a:solidFill>
                          <a:latin typeface="Kartika" panose="02020503030404060203" pitchFamily="18" charset="0"/>
                          <a:cs typeface="Kartika" panose="02020503030404060203" pitchFamily="18" charset="0"/>
                        </a:rPr>
                        <a:t>UNITED STATES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Low-birthweight babies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1852A8"/>
                          </a:solidFill>
                          <a:latin typeface="Kartika" panose="02020503030404060203" pitchFamily="18" charset="0"/>
                          <a:cs typeface="Kartika" panose="02020503030404060203" pitchFamily="18" charset="0"/>
                        </a:rPr>
                        <a:t>Children without health insurance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Child and teen deaths per 100,000</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Teens who abuse alcohol or drugs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2013-14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8%</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24</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5%</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baseline="0" dirty="0" smtClean="0">
                          <a:solidFill>
                            <a:srgbClr val="336699"/>
                          </a:solidFill>
                          <a:latin typeface="Kartika" panose="02020503030404060203" pitchFamily="18" charset="0"/>
                          <a:cs typeface="Kartika" panose="02020503030404060203" pitchFamily="18" charset="0"/>
                        </a:rPr>
                        <a:t>318,847</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BABIES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4,397,000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18,666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DEATHS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1,276,000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8.2%</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10%</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29</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l"/>
                      <a:r>
                        <a:rPr lang="en-US" sz="1400" b="1" baseline="0" dirty="0" smtClean="0">
                          <a:solidFill>
                            <a:srgbClr val="336699"/>
                          </a:solidFill>
                          <a:latin typeface="Kartika" panose="02020503030404060203" pitchFamily="18" charset="0"/>
                          <a:cs typeface="Kartika" panose="02020503030404060203" pitchFamily="18" charset="0"/>
                        </a:rPr>
                        <a:t>FLORIDA</a:t>
                      </a:r>
                      <a:endParaRPr lang="en-US" sz="1400" b="1"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462509">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8.7%</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9%</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26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19,065</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BABIES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378,000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1,131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DEATHS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80,000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8.8%</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18%</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31</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7%</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7" name="Straight Connector 6"/>
          <p:cNvCxnSpPr/>
          <p:nvPr/>
        </p:nvCxnSpPr>
        <p:spPr bwMode="auto">
          <a:xfrm>
            <a:off x="1550959"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1557997"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3482077"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3486769"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5413195"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5415541"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7344312"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7344312"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flipV="1">
            <a:off x="1553304" y="5277774"/>
            <a:ext cx="1668037" cy="17585"/>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1560342" y="5752559"/>
            <a:ext cx="1680396"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3700995" y="52953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a:off x="3716272" y="57525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a:off x="5677690" y="52953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0" name="Straight Connector 19"/>
          <p:cNvCxnSpPr/>
          <p:nvPr/>
        </p:nvCxnSpPr>
        <p:spPr bwMode="auto">
          <a:xfrm>
            <a:off x="5688847" y="57525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1" name="Straight Connector 20"/>
          <p:cNvCxnSpPr/>
          <p:nvPr/>
        </p:nvCxnSpPr>
        <p:spPr bwMode="auto">
          <a:xfrm>
            <a:off x="7654385" y="52953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2" name="Straight Connector 21"/>
          <p:cNvCxnSpPr/>
          <p:nvPr/>
        </p:nvCxnSpPr>
        <p:spPr bwMode="auto">
          <a:xfrm>
            <a:off x="7661423" y="575255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3" name="TextBox 22"/>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47</a:t>
            </a:r>
            <a:endParaRPr lang="en-US" dirty="0">
              <a:latin typeface="Kartika" panose="02020503030404060203" pitchFamily="18" charset="0"/>
              <a:cs typeface="Kartika" panose="02020503030404060203" pitchFamily="18" charset="0"/>
            </a:endParaRPr>
          </a:p>
        </p:txBody>
      </p:sp>
      <p:grpSp>
        <p:nvGrpSpPr>
          <p:cNvPr id="24" name="Group 23"/>
          <p:cNvGrpSpPr/>
          <p:nvPr/>
        </p:nvGrpSpPr>
        <p:grpSpPr>
          <a:xfrm>
            <a:off x="1066800" y="-108675"/>
            <a:ext cx="2152196" cy="1687500"/>
            <a:chOff x="6123104" y="1846638"/>
            <a:chExt cx="2263140" cy="2470815"/>
          </a:xfrm>
        </p:grpSpPr>
        <p:pic>
          <p:nvPicPr>
            <p:cNvPr id="25" name="Picture 24" descr="C:\Users\jhodgins\Desktop\KC_health_icon-3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123104"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0406" y="3917343"/>
              <a:ext cx="968535"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79C2"/>
                  </a:solidFill>
                  <a:latin typeface="Arial" charset="0"/>
                </a:rPr>
                <a:t>Health</a:t>
              </a:r>
              <a:endParaRPr lang="en-US" sz="2000" b="1" dirty="0">
                <a:solidFill>
                  <a:srgbClr val="0079C2"/>
                </a:solidFill>
                <a:latin typeface="Arial" charset="0"/>
              </a:endParaRPr>
            </a:p>
          </p:txBody>
        </p:sp>
      </p:grpSp>
    </p:spTree>
    <p:extLst>
      <p:ext uri="{BB962C8B-B14F-4D97-AF65-F5344CB8AC3E}">
        <p14:creationId xmlns:p14="http://schemas.microsoft.com/office/powerpoint/2010/main" val="1904503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0959630"/>
              </p:ext>
            </p:extLst>
          </p:nvPr>
        </p:nvGraphicFramePr>
        <p:xfrm>
          <a:off x="1295400" y="1676400"/>
          <a:ext cx="7848601" cy="5220116"/>
        </p:xfrm>
        <a:graphic>
          <a:graphicData uri="http://schemas.openxmlformats.org/drawingml/2006/table">
            <a:tbl>
              <a:tblPr firstRow="1" bandRow="1">
                <a:tableStyleId>{00A15C55-8517-42AA-B614-E9B94910E393}</a:tableStyleId>
              </a:tblPr>
              <a:tblGrid>
                <a:gridCol w="961518"/>
                <a:gridCol w="1134746"/>
                <a:gridCol w="846331"/>
                <a:gridCol w="1177269"/>
                <a:gridCol w="863979"/>
                <a:gridCol w="1217942"/>
                <a:gridCol w="744274"/>
                <a:gridCol w="902542"/>
              </a:tblGrid>
              <a:tr h="296043">
                <a:tc gridSpan="2">
                  <a:txBody>
                    <a:bodyPr/>
                    <a:lstStyle/>
                    <a:p>
                      <a:pPr algn="l"/>
                      <a:r>
                        <a:rPr lang="en-US" sz="1400" baseline="0" dirty="0" smtClean="0">
                          <a:solidFill>
                            <a:srgbClr val="B10F32"/>
                          </a:solidFill>
                          <a:latin typeface="Kartika" panose="02020503030404060203" pitchFamily="18" charset="0"/>
                          <a:cs typeface="Kartika" panose="02020503030404060203" pitchFamily="18" charset="0"/>
                        </a:rPr>
                        <a:t>UNITED STATES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1124963">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in single parent families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B10F32"/>
                          </a:solidFill>
                          <a:latin typeface="Kartika" panose="02020503030404060203" pitchFamily="18" charset="0"/>
                          <a:cs typeface="Kartika" panose="02020503030404060203" pitchFamily="18" charset="0"/>
                        </a:rPr>
                        <a:t>Children in families where the household head lacks a high school diploma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living in high poverty areas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Teen births per 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2010-2014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44064">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35%</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14%</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14%</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24</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66439">
                <a:tc gridSpan="2">
                  <a:txBody>
                    <a:bodyPr/>
                    <a:lstStyle/>
                    <a:p>
                      <a:r>
                        <a:rPr lang="en-US" sz="1200" baseline="0" dirty="0" smtClean="0">
                          <a:solidFill>
                            <a:srgbClr val="A50021"/>
                          </a:solidFill>
                          <a:latin typeface="Kartika" panose="02020503030404060203" pitchFamily="18" charset="0"/>
                          <a:cs typeface="Kartika" panose="02020503030404060203" pitchFamily="18" charset="0"/>
                        </a:rPr>
                        <a:t>24,689,000</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A50021"/>
                          </a:solidFill>
                          <a:latin typeface="Kartika" panose="02020503030404060203" pitchFamily="18" charset="0"/>
                          <a:cs typeface="Kartika" panose="02020503030404060203" pitchFamily="18" charset="0"/>
                        </a:rPr>
                        <a:t>10,412,000</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10,333,000 </a:t>
                      </a:r>
                      <a:r>
                        <a:rPr lang="en-US" sz="1200" baseline="0" dirty="0" smtClean="0">
                          <a:solidFill>
                            <a:schemeClr val="tx1"/>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249,078</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BIRTHS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06809">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2008</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32%</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2008</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16%</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2006-10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11%</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40</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gridSpan="2">
                  <a:txBody>
                    <a:bodyPr/>
                    <a:lstStyle/>
                    <a:p>
                      <a:pPr algn="l"/>
                      <a:r>
                        <a:rPr lang="en-US" sz="1400" b="1" baseline="0" dirty="0" smtClean="0">
                          <a:solidFill>
                            <a:srgbClr val="A50021"/>
                          </a:solidFill>
                          <a:latin typeface="Kartika" panose="02020503030404060203" pitchFamily="18" charset="0"/>
                          <a:cs typeface="Kartika" panose="02020503030404060203" pitchFamily="18" charset="0"/>
                        </a:rPr>
                        <a:t>FLORIDA</a:t>
                      </a:r>
                      <a:endParaRPr lang="en-US" sz="1400" b="1"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444064">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40%</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12%</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15%</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23</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r>
                        <a:rPr lang="en-US" sz="1200" baseline="0" dirty="0" smtClean="0">
                          <a:solidFill>
                            <a:srgbClr val="A50021"/>
                          </a:solidFill>
                          <a:latin typeface="Kartika" panose="02020503030404060203" pitchFamily="18" charset="0"/>
                          <a:cs typeface="Kartika" panose="02020503030404060203" pitchFamily="18" charset="0"/>
                        </a:rPr>
                        <a:t>1,547,0000</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baseline="0" dirty="0" smtClean="0">
                          <a:solidFill>
                            <a:srgbClr val="A50021"/>
                          </a:solidFill>
                          <a:latin typeface="Kartika" panose="02020503030404060203" pitchFamily="18" charset="0"/>
                          <a:cs typeface="Kartika" panose="02020503030404060203" pitchFamily="18" charset="0"/>
                        </a:rPr>
                        <a:t>492,000</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594,000</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12,816</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BIRTHS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WORSENED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36%</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13%</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2006-10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8%</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40</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3" name="Straight Connector 2"/>
          <p:cNvCxnSpPr/>
          <p:nvPr/>
        </p:nvCxnSpPr>
        <p:spPr bwMode="auto">
          <a:xfrm>
            <a:off x="1655134"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662172"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586252"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590944"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517370"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519716"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448487"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448487"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1492780" y="5562600"/>
            <a:ext cx="1666433"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1492780" y="5943600"/>
            <a:ext cx="1666433"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3649754" y="5562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3650262" y="5943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5637336" y="5562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5638352" y="5943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7624917" y="5562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a:off x="7626441" y="59436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35</a:t>
            </a:r>
            <a:endParaRPr lang="en-US" dirty="0">
              <a:latin typeface="Kartika" panose="02020503030404060203" pitchFamily="18" charset="0"/>
              <a:cs typeface="Kartika" panose="02020503030404060203" pitchFamily="18" charset="0"/>
            </a:endParaRPr>
          </a:p>
        </p:txBody>
      </p:sp>
      <p:grpSp>
        <p:nvGrpSpPr>
          <p:cNvPr id="23" name="Group 22"/>
          <p:cNvGrpSpPr/>
          <p:nvPr/>
        </p:nvGrpSpPr>
        <p:grpSpPr>
          <a:xfrm>
            <a:off x="1434251" y="-84495"/>
            <a:ext cx="1497041" cy="1569857"/>
            <a:chOff x="6880860" y="1905000"/>
            <a:chExt cx="2263140" cy="2765286"/>
          </a:xfrm>
        </p:grpSpPr>
        <p:pic>
          <p:nvPicPr>
            <p:cNvPr id="24" name="Picture 5" descr="C:\Users\jhodgins\Desktop\KC_family_icon-2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880860" y="1905000"/>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214778" y="3962400"/>
              <a:ext cx="1595309"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D31245"/>
                  </a:solidFill>
                  <a:latin typeface="Arial" charset="0"/>
                </a:rPr>
                <a:t>Family and</a:t>
              </a:r>
              <a:br>
                <a:rPr lang="en-US" sz="2000" b="1" dirty="0" smtClean="0">
                  <a:solidFill>
                    <a:srgbClr val="D31245"/>
                  </a:solidFill>
                  <a:latin typeface="Arial" charset="0"/>
                </a:rPr>
              </a:br>
              <a:r>
                <a:rPr lang="en-US" sz="2000" b="1" dirty="0" smtClean="0">
                  <a:solidFill>
                    <a:srgbClr val="D31245"/>
                  </a:solidFill>
                  <a:latin typeface="Arial" charset="0"/>
                </a:rPr>
                <a:t>Community</a:t>
              </a:r>
              <a:endParaRPr lang="en-US" sz="2000" b="1" dirty="0">
                <a:solidFill>
                  <a:srgbClr val="D31245"/>
                </a:solidFill>
                <a:latin typeface="Arial" charset="0"/>
              </a:endParaRPr>
            </a:p>
          </p:txBody>
        </p:sp>
      </p:grpSp>
    </p:spTree>
    <p:extLst>
      <p:ext uri="{BB962C8B-B14F-4D97-AF65-F5344CB8AC3E}">
        <p14:creationId xmlns:p14="http://schemas.microsoft.com/office/powerpoint/2010/main" val="275131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696200" cy="1143000"/>
          </a:xfrm>
        </p:spPr>
        <p:txBody>
          <a:bodyPr/>
          <a:lstStyle/>
          <a:p>
            <a:r>
              <a:rPr lang="en-US" dirty="0" smtClean="0"/>
              <a:t>Casey data sources for state rankings</a:t>
            </a:r>
            <a:endParaRPr lang="en-US" dirty="0"/>
          </a:p>
        </p:txBody>
      </p:sp>
      <p:sp>
        <p:nvSpPr>
          <p:cNvPr id="3" name="Content Placeholder 2"/>
          <p:cNvSpPr>
            <a:spLocks noGrp="1"/>
          </p:cNvSpPr>
          <p:nvPr>
            <p:ph idx="1"/>
          </p:nvPr>
        </p:nvSpPr>
        <p:spPr/>
        <p:txBody>
          <a:bodyPr/>
          <a:lstStyle/>
          <a:p>
            <a:pPr marL="0" indent="0">
              <a:buNone/>
            </a:pPr>
            <a:r>
              <a:rPr lang="en-US" dirty="0" smtClean="0"/>
              <a:t>Domain: Economic Well Being</a:t>
            </a:r>
          </a:p>
          <a:p>
            <a:r>
              <a:rPr lang="en-US" dirty="0" smtClean="0"/>
              <a:t>U.S. Census – American Community Survey</a:t>
            </a:r>
          </a:p>
          <a:p>
            <a:pPr lvl="2" eaLnBrk="1" fontAlgn="t" hangingPunct="1"/>
            <a:r>
              <a:rPr lang="en-US" dirty="0"/>
              <a:t>Children in poverty</a:t>
            </a:r>
            <a:endParaRPr lang="en-US" sz="3200" dirty="0"/>
          </a:p>
          <a:p>
            <a:pPr lvl="2" eaLnBrk="1" fontAlgn="auto" hangingPunct="1"/>
            <a:r>
              <a:rPr lang="en-US" dirty="0"/>
              <a:t>Children whose parents lack secure employment</a:t>
            </a:r>
            <a:endParaRPr lang="en-US" sz="3200" dirty="0"/>
          </a:p>
          <a:p>
            <a:pPr lvl="2" eaLnBrk="1" fontAlgn="t" hangingPunct="1"/>
            <a:r>
              <a:rPr lang="en-US" dirty="0"/>
              <a:t>Children living in households with a high housing cost burden</a:t>
            </a:r>
            <a:endParaRPr lang="en-US" sz="3200" dirty="0"/>
          </a:p>
          <a:p>
            <a:pPr lvl="2" eaLnBrk="1" fontAlgn="t" hangingPunct="1"/>
            <a:r>
              <a:rPr lang="en-US" dirty="0"/>
              <a:t>Teens not in school and not working</a:t>
            </a:r>
            <a:endParaRPr lang="en-US" sz="3200" dirty="0"/>
          </a:p>
          <a:p>
            <a:pPr lvl="2"/>
            <a:endParaRPr lang="en-US" dirty="0" smtClean="0"/>
          </a:p>
          <a:p>
            <a:pPr marL="0" indent="0">
              <a:buNone/>
            </a:pPr>
            <a:endParaRPr lang="en-US" dirty="0"/>
          </a:p>
        </p:txBody>
      </p:sp>
    </p:spTree>
    <p:extLst>
      <p:ext uri="{BB962C8B-B14F-4D97-AF65-F5344CB8AC3E}">
        <p14:creationId xmlns:p14="http://schemas.microsoft.com/office/powerpoint/2010/main" val="2872367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52400"/>
            <a:ext cx="7772400" cy="1143000"/>
          </a:xfrm>
        </p:spPr>
        <p:txBody>
          <a:bodyPr/>
          <a:lstStyle/>
          <a:p>
            <a:r>
              <a:rPr lang="en-US" dirty="0"/>
              <a:t>Casey data sources for state rankings</a:t>
            </a:r>
          </a:p>
        </p:txBody>
      </p:sp>
      <p:sp>
        <p:nvSpPr>
          <p:cNvPr id="5" name="Content Placeholder 4"/>
          <p:cNvSpPr>
            <a:spLocks noGrp="1"/>
          </p:cNvSpPr>
          <p:nvPr>
            <p:ph idx="1"/>
          </p:nvPr>
        </p:nvSpPr>
        <p:spPr>
          <a:xfrm>
            <a:off x="1344827" y="1219200"/>
            <a:ext cx="7620000" cy="4114800"/>
          </a:xfrm>
        </p:spPr>
        <p:txBody>
          <a:bodyPr/>
          <a:lstStyle/>
          <a:p>
            <a:pPr marL="0" indent="0">
              <a:buNone/>
            </a:pPr>
            <a:r>
              <a:rPr lang="en-US" dirty="0" smtClean="0"/>
              <a:t>Domain: Education</a:t>
            </a:r>
          </a:p>
          <a:p>
            <a:r>
              <a:rPr lang="en-US" dirty="0"/>
              <a:t>U.S. Census – American Community </a:t>
            </a:r>
            <a:r>
              <a:rPr lang="en-US" dirty="0" smtClean="0"/>
              <a:t>Survey</a:t>
            </a:r>
          </a:p>
          <a:p>
            <a:pPr lvl="2" eaLnBrk="1" fontAlgn="t" hangingPunct="1"/>
            <a:r>
              <a:rPr lang="en-US" dirty="0"/>
              <a:t>Children not attending preschool</a:t>
            </a:r>
            <a:endParaRPr lang="en-US" sz="3200" dirty="0"/>
          </a:p>
          <a:p>
            <a:pPr eaLnBrk="1" fontAlgn="auto" hangingPunct="1"/>
            <a:r>
              <a:rPr lang="en-US" dirty="0" smtClean="0"/>
              <a:t>U.S. DoE, National Center for Educational Statistics, National Assessment of Educational Progress </a:t>
            </a:r>
          </a:p>
          <a:p>
            <a:pPr lvl="2" eaLnBrk="1" fontAlgn="auto" hangingPunct="1"/>
            <a:r>
              <a:rPr lang="en-US" dirty="0" smtClean="0"/>
              <a:t>Fourth </a:t>
            </a:r>
            <a:r>
              <a:rPr lang="en-US" dirty="0"/>
              <a:t>graders not proficient in </a:t>
            </a:r>
            <a:r>
              <a:rPr lang="en-US" dirty="0" smtClean="0"/>
              <a:t>reading</a:t>
            </a:r>
          </a:p>
          <a:p>
            <a:pPr lvl="2" eaLnBrk="1" fontAlgn="auto" hangingPunct="1"/>
            <a:r>
              <a:rPr lang="en-US" dirty="0" smtClean="0"/>
              <a:t>Eighth </a:t>
            </a:r>
            <a:r>
              <a:rPr lang="en-US" dirty="0"/>
              <a:t>graders not proficient in </a:t>
            </a:r>
            <a:r>
              <a:rPr lang="en-US" dirty="0" smtClean="0"/>
              <a:t>math</a:t>
            </a:r>
          </a:p>
          <a:p>
            <a:pPr eaLnBrk="1" fontAlgn="auto" hangingPunct="1"/>
            <a:r>
              <a:rPr lang="en-US" dirty="0" smtClean="0"/>
              <a:t>U.S. DoE,</a:t>
            </a:r>
            <a:r>
              <a:rPr lang="en-US" dirty="0"/>
              <a:t> National Center for Educational Statistics,</a:t>
            </a:r>
            <a:r>
              <a:rPr lang="en-US" dirty="0" smtClean="0"/>
              <a:t> Common Core of Data</a:t>
            </a:r>
            <a:endParaRPr lang="en-US" dirty="0"/>
          </a:p>
          <a:p>
            <a:pPr lvl="1" eaLnBrk="1" fontAlgn="t" hangingPunct="1"/>
            <a:r>
              <a:rPr lang="en-US" dirty="0"/>
              <a:t>High school students not graduating on time</a:t>
            </a:r>
            <a:endParaRPr lang="en-US" sz="3600" dirty="0"/>
          </a:p>
          <a:p>
            <a:pPr lvl="1"/>
            <a:endParaRPr lang="en-US" dirty="0"/>
          </a:p>
          <a:p>
            <a:pPr lvl="2"/>
            <a:endParaRPr lang="en-US" dirty="0" smtClean="0"/>
          </a:p>
          <a:p>
            <a:pPr lvl="1"/>
            <a:endParaRPr lang="en-US" dirty="0"/>
          </a:p>
        </p:txBody>
      </p:sp>
    </p:spTree>
    <p:extLst>
      <p:ext uri="{BB962C8B-B14F-4D97-AF65-F5344CB8AC3E}">
        <p14:creationId xmlns:p14="http://schemas.microsoft.com/office/powerpoint/2010/main" val="1058273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298966"/>
            <a:ext cx="6629400" cy="1143000"/>
          </a:xfrm>
        </p:spPr>
        <p:txBody>
          <a:bodyPr/>
          <a:lstStyle/>
          <a:p>
            <a:r>
              <a:rPr lang="en-US" dirty="0"/>
              <a:t>Casey data sources for state rankings</a:t>
            </a:r>
          </a:p>
        </p:txBody>
      </p:sp>
      <p:sp>
        <p:nvSpPr>
          <p:cNvPr id="5" name="Content Placeholder 4"/>
          <p:cNvSpPr>
            <a:spLocks noGrp="1"/>
          </p:cNvSpPr>
          <p:nvPr>
            <p:ph idx="1"/>
          </p:nvPr>
        </p:nvSpPr>
        <p:spPr>
          <a:xfrm>
            <a:off x="1371600" y="1464620"/>
            <a:ext cx="7772400" cy="4114800"/>
          </a:xfrm>
        </p:spPr>
        <p:txBody>
          <a:bodyPr/>
          <a:lstStyle/>
          <a:p>
            <a:pPr marL="0" indent="0">
              <a:buNone/>
            </a:pPr>
            <a:r>
              <a:rPr lang="en-US" dirty="0" smtClean="0"/>
              <a:t>Domain:  Health</a:t>
            </a:r>
          </a:p>
          <a:p>
            <a:r>
              <a:rPr lang="en-US" dirty="0" smtClean="0"/>
              <a:t>CDC, National Center for Health Statistics, Vital Statistics </a:t>
            </a:r>
          </a:p>
          <a:p>
            <a:pPr lvl="2"/>
            <a:r>
              <a:rPr lang="en-US" dirty="0" smtClean="0"/>
              <a:t>Low-birthweight babies</a:t>
            </a:r>
          </a:p>
          <a:p>
            <a:pPr lvl="2"/>
            <a:r>
              <a:rPr lang="en-US" dirty="0" smtClean="0"/>
              <a:t>Child and teen deaths*</a:t>
            </a:r>
          </a:p>
          <a:p>
            <a:r>
              <a:rPr lang="en-US" dirty="0"/>
              <a:t>U.S. Census – American Community Survey</a:t>
            </a:r>
          </a:p>
          <a:p>
            <a:pPr lvl="1"/>
            <a:r>
              <a:rPr lang="en-US" dirty="0" smtClean="0"/>
              <a:t>Children without health insurance</a:t>
            </a:r>
          </a:p>
          <a:p>
            <a:r>
              <a:rPr lang="en-US" dirty="0" smtClean="0"/>
              <a:t>U.S. SAMHSA National Survey on Drug Use and Health</a:t>
            </a:r>
          </a:p>
          <a:p>
            <a:pPr lvl="1"/>
            <a:r>
              <a:rPr lang="en-US" dirty="0" smtClean="0"/>
              <a:t>Teens who abuse alcohol or drugs</a:t>
            </a:r>
            <a:endParaRPr lang="en-US" dirty="0"/>
          </a:p>
        </p:txBody>
      </p:sp>
      <p:sp>
        <p:nvSpPr>
          <p:cNvPr id="6" name="TextBox 5"/>
          <p:cNvSpPr txBox="1"/>
          <p:nvPr/>
        </p:nvSpPr>
        <p:spPr>
          <a:xfrm>
            <a:off x="1371600" y="6488668"/>
            <a:ext cx="4968091" cy="369332"/>
          </a:xfrm>
          <a:prstGeom prst="rect">
            <a:avLst/>
          </a:prstGeom>
          <a:noFill/>
        </p:spPr>
        <p:txBody>
          <a:bodyPr wrap="none" rtlCol="0">
            <a:spAutoFit/>
          </a:bodyPr>
          <a:lstStyle/>
          <a:p>
            <a:r>
              <a:rPr lang="en-US" sz="1800" dirty="0" smtClean="0"/>
              <a:t>*uses ACS population data as the denominator</a:t>
            </a:r>
            <a:endParaRPr lang="en-US" sz="1800" dirty="0"/>
          </a:p>
        </p:txBody>
      </p:sp>
    </p:spTree>
    <p:extLst>
      <p:ext uri="{BB962C8B-B14F-4D97-AF65-F5344CB8AC3E}">
        <p14:creationId xmlns:p14="http://schemas.microsoft.com/office/powerpoint/2010/main" val="2531118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381000"/>
            <a:ext cx="6629400" cy="1143000"/>
          </a:xfrm>
        </p:spPr>
        <p:txBody>
          <a:bodyPr/>
          <a:lstStyle/>
          <a:p>
            <a:r>
              <a:rPr lang="en-US" dirty="0"/>
              <a:t>Casey data sources for state rankings</a:t>
            </a:r>
          </a:p>
        </p:txBody>
      </p:sp>
      <p:sp>
        <p:nvSpPr>
          <p:cNvPr id="5" name="Content Placeholder 4"/>
          <p:cNvSpPr>
            <a:spLocks noGrp="1"/>
          </p:cNvSpPr>
          <p:nvPr>
            <p:ph idx="1"/>
          </p:nvPr>
        </p:nvSpPr>
        <p:spPr>
          <a:xfrm>
            <a:off x="1371600" y="1752600"/>
            <a:ext cx="7620000" cy="4114800"/>
          </a:xfrm>
        </p:spPr>
        <p:txBody>
          <a:bodyPr/>
          <a:lstStyle/>
          <a:p>
            <a:pPr marL="0" indent="0">
              <a:buNone/>
            </a:pPr>
            <a:r>
              <a:rPr lang="en-US" dirty="0" smtClean="0"/>
              <a:t>Domain: Family &amp; Community</a:t>
            </a:r>
          </a:p>
          <a:p>
            <a:r>
              <a:rPr lang="en-US" dirty="0"/>
              <a:t>U.S. Census – American Community Survey</a:t>
            </a:r>
          </a:p>
          <a:p>
            <a:pPr lvl="2"/>
            <a:r>
              <a:rPr lang="en-US" dirty="0" smtClean="0"/>
              <a:t>Children in single – parent families</a:t>
            </a:r>
          </a:p>
          <a:p>
            <a:pPr lvl="2"/>
            <a:r>
              <a:rPr lang="en-US" dirty="0" smtClean="0"/>
              <a:t>Children in families where the household head lacks a high school diploma</a:t>
            </a:r>
          </a:p>
          <a:p>
            <a:pPr lvl="2"/>
            <a:r>
              <a:rPr lang="en-US" dirty="0" smtClean="0"/>
              <a:t>Children living in high – poverty areas</a:t>
            </a:r>
          </a:p>
          <a:p>
            <a:r>
              <a:rPr lang="en-US" dirty="0"/>
              <a:t>CDC, National Center for Health Statistics, Vital Statistics </a:t>
            </a:r>
          </a:p>
          <a:p>
            <a:pPr lvl="1"/>
            <a:r>
              <a:rPr lang="en-US" dirty="0" smtClean="0"/>
              <a:t>Teen births*</a:t>
            </a:r>
          </a:p>
          <a:p>
            <a:pPr lvl="1"/>
            <a:endParaRPr lang="en-US" dirty="0"/>
          </a:p>
        </p:txBody>
      </p:sp>
      <p:sp>
        <p:nvSpPr>
          <p:cNvPr id="6" name="TextBox 5"/>
          <p:cNvSpPr txBox="1"/>
          <p:nvPr/>
        </p:nvSpPr>
        <p:spPr>
          <a:xfrm>
            <a:off x="1371600" y="6488668"/>
            <a:ext cx="4968091" cy="369332"/>
          </a:xfrm>
          <a:prstGeom prst="rect">
            <a:avLst/>
          </a:prstGeom>
          <a:noFill/>
        </p:spPr>
        <p:txBody>
          <a:bodyPr wrap="none" rtlCol="0">
            <a:spAutoFit/>
          </a:bodyPr>
          <a:lstStyle/>
          <a:p>
            <a:r>
              <a:rPr lang="en-US" sz="1800" dirty="0" smtClean="0"/>
              <a:t>*uses ACS population data as the denominator</a:t>
            </a:r>
            <a:endParaRPr lang="en-US" sz="1800" dirty="0"/>
          </a:p>
        </p:txBody>
      </p:sp>
    </p:spTree>
    <p:extLst>
      <p:ext uri="{BB962C8B-B14F-4D97-AF65-F5344CB8AC3E}">
        <p14:creationId xmlns:p14="http://schemas.microsoft.com/office/powerpoint/2010/main" val="3537681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KIDS COUNT</a:t>
            </a:r>
            <a:endParaRPr lang="en-US" dirty="0"/>
          </a:p>
        </p:txBody>
      </p:sp>
      <p:sp>
        <p:nvSpPr>
          <p:cNvPr id="3" name="Content Placeholder 2"/>
          <p:cNvSpPr>
            <a:spLocks noGrp="1"/>
          </p:cNvSpPr>
          <p:nvPr>
            <p:ph idx="1"/>
          </p:nvPr>
        </p:nvSpPr>
        <p:spPr>
          <a:xfrm>
            <a:off x="1524000" y="1716258"/>
            <a:ext cx="7239000" cy="4114800"/>
          </a:xfrm>
        </p:spPr>
        <p:txBody>
          <a:bodyPr/>
          <a:lstStyle/>
          <a:p>
            <a:pPr marL="0" indent="0">
              <a:buNone/>
            </a:pPr>
            <a:r>
              <a:rPr lang="en-US" dirty="0" smtClean="0"/>
              <a:t>In addition to the annual Data Book Casey publishes directly, Florida KIDS COUNT produces topical and geographically-specific briefs for planning and increasing awareness, such as:</a:t>
            </a:r>
          </a:p>
          <a:p>
            <a:pPr lvl="1"/>
            <a:r>
              <a:rPr lang="en-US" dirty="0" smtClean="0"/>
              <a:t>Children’s health insurance coverage</a:t>
            </a:r>
          </a:p>
          <a:p>
            <a:pPr lvl="1"/>
            <a:r>
              <a:rPr lang="en-US" dirty="0" smtClean="0"/>
              <a:t>Parental incarceration</a:t>
            </a:r>
          </a:p>
          <a:p>
            <a:pPr lvl="1"/>
            <a:r>
              <a:rPr lang="en-US" i="1" dirty="0" smtClean="0"/>
              <a:t>What Would It Take Florida</a:t>
            </a:r>
            <a:r>
              <a:rPr lang="en-US" dirty="0" smtClean="0"/>
              <a:t>?</a:t>
            </a:r>
          </a:p>
          <a:p>
            <a:pPr lvl="1"/>
            <a:endParaRPr lang="en-US" dirty="0"/>
          </a:p>
        </p:txBody>
      </p:sp>
      <p:sp>
        <p:nvSpPr>
          <p:cNvPr id="4" name="TextBox 3"/>
          <p:cNvSpPr txBox="1"/>
          <p:nvPr/>
        </p:nvSpPr>
        <p:spPr>
          <a:xfrm>
            <a:off x="1749287" y="6172200"/>
            <a:ext cx="3709670" cy="461665"/>
          </a:xfrm>
          <a:prstGeom prst="rect">
            <a:avLst/>
          </a:prstGeom>
          <a:noFill/>
        </p:spPr>
        <p:txBody>
          <a:bodyPr wrap="none" rtlCol="0">
            <a:spAutoFit/>
          </a:bodyPr>
          <a:lstStyle/>
          <a:p>
            <a:r>
              <a:rPr lang="en-US" dirty="0"/>
              <a:t>http://floridakidscount.org/</a:t>
            </a:r>
          </a:p>
        </p:txBody>
      </p:sp>
    </p:spTree>
    <p:extLst>
      <p:ext uri="{BB962C8B-B14F-4D97-AF65-F5344CB8AC3E}">
        <p14:creationId xmlns:p14="http://schemas.microsoft.com/office/powerpoint/2010/main" val="2761741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4223" r="59778"/>
          <a:stretch/>
        </p:blipFill>
        <p:spPr>
          <a:xfrm>
            <a:off x="0" y="-2514600"/>
            <a:ext cx="9220200" cy="10287000"/>
          </a:xfrm>
          <a:prstGeom prst="rect">
            <a:avLst/>
          </a:prstGeom>
        </p:spPr>
      </p:pic>
    </p:spTree>
    <p:extLst>
      <p:ext uri="{BB962C8B-B14F-4D97-AF65-F5344CB8AC3E}">
        <p14:creationId xmlns:p14="http://schemas.microsoft.com/office/powerpoint/2010/main" val="3811494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Florida Data Book</a:t>
            </a:r>
            <a:endParaRPr lang="en-US" dirty="0"/>
          </a:p>
        </p:txBody>
      </p:sp>
      <p:sp>
        <p:nvSpPr>
          <p:cNvPr id="3" name="Content Placeholder 2"/>
          <p:cNvSpPr>
            <a:spLocks noGrp="1"/>
          </p:cNvSpPr>
          <p:nvPr>
            <p:ph idx="1"/>
          </p:nvPr>
        </p:nvSpPr>
        <p:spPr>
          <a:xfrm>
            <a:off x="1524000" y="1524000"/>
            <a:ext cx="7086600" cy="4114800"/>
          </a:xfrm>
        </p:spPr>
        <p:txBody>
          <a:bodyPr/>
          <a:lstStyle/>
          <a:p>
            <a:r>
              <a:rPr lang="en-US" dirty="0" smtClean="0"/>
              <a:t>Provides state and county level profiles including data on population demographics, economic well-being, educational attainment, health indicators and risk factors.</a:t>
            </a:r>
          </a:p>
          <a:p>
            <a:r>
              <a:rPr lang="en-US" dirty="0" smtClean="0"/>
              <a:t>Uses publicly </a:t>
            </a:r>
            <a:r>
              <a:rPr lang="en-US" dirty="0"/>
              <a:t>available data </a:t>
            </a:r>
            <a:r>
              <a:rPr lang="en-US" dirty="0" smtClean="0"/>
              <a:t>from national sources including the U.S. Census as well as state and county level data from sources such as the Department of Juvenile Justice, the Office of Economic and Demographic Research and the Florida Department of Health.</a:t>
            </a:r>
            <a:endParaRPr lang="en-US" dirty="0"/>
          </a:p>
        </p:txBody>
      </p:sp>
    </p:spTree>
    <p:extLst>
      <p:ext uri="{BB962C8B-B14F-4D97-AF65-F5344CB8AC3E}">
        <p14:creationId xmlns:p14="http://schemas.microsoft.com/office/powerpoint/2010/main" val="1765841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Annie E. Casey &amp; KIDS COUNT overview – national perspective</a:t>
            </a:r>
          </a:p>
          <a:p>
            <a:r>
              <a:rPr lang="en-US" dirty="0" smtClean="0"/>
              <a:t>Florida KIDS COUNT – how it differs</a:t>
            </a:r>
            <a:endParaRPr lang="en-US" dirty="0"/>
          </a:p>
          <a:p>
            <a:r>
              <a:rPr lang="en-US" dirty="0" smtClean="0"/>
              <a:t>Can we compare Florida to other states?</a:t>
            </a:r>
            <a:endParaRPr lang="en-US" dirty="0"/>
          </a:p>
          <a:p>
            <a:r>
              <a:rPr lang="en-US" dirty="0"/>
              <a:t>Policy impact workgroup</a:t>
            </a:r>
          </a:p>
          <a:p>
            <a:pPr lvl="1"/>
            <a:r>
              <a:rPr lang="en-US" dirty="0" smtClean="0"/>
              <a:t>What indicators make sense for the Children and Youth Cabinet?</a:t>
            </a:r>
          </a:p>
          <a:p>
            <a:pPr lvl="1"/>
            <a:r>
              <a:rPr lang="en-US" dirty="0" smtClean="0"/>
              <a:t>What are the data sources?</a:t>
            </a:r>
            <a:endParaRPr lang="en-US" dirty="0"/>
          </a:p>
        </p:txBody>
      </p:sp>
    </p:spTree>
    <p:extLst>
      <p:ext uri="{BB962C8B-B14F-4D97-AF65-F5344CB8AC3E}">
        <p14:creationId xmlns:p14="http://schemas.microsoft.com/office/powerpoint/2010/main" val="2224827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85800"/>
            <a:ext cx="6629400" cy="1143000"/>
          </a:xfrm>
        </p:spPr>
        <p:txBody>
          <a:bodyPr/>
          <a:lstStyle/>
          <a:p>
            <a:r>
              <a:rPr lang="en-US" dirty="0" smtClean="0"/>
              <a:t>What’s new</a:t>
            </a:r>
            <a:endParaRPr lang="en-US" dirty="0"/>
          </a:p>
        </p:txBody>
      </p:sp>
      <p:sp>
        <p:nvSpPr>
          <p:cNvPr id="3" name="Content Placeholder 2"/>
          <p:cNvSpPr>
            <a:spLocks noGrp="1"/>
          </p:cNvSpPr>
          <p:nvPr>
            <p:ph idx="1"/>
          </p:nvPr>
        </p:nvSpPr>
        <p:spPr/>
        <p:txBody>
          <a:bodyPr/>
          <a:lstStyle/>
          <a:p>
            <a:r>
              <a:rPr lang="en-US" dirty="0" smtClean="0"/>
              <a:t>Expanded data elements for state and county level data</a:t>
            </a:r>
          </a:p>
          <a:p>
            <a:r>
              <a:rPr lang="en-US" dirty="0" smtClean="0"/>
              <a:t>Greater emphasis on including race and ethnicity data where available.</a:t>
            </a:r>
          </a:p>
          <a:p>
            <a:endParaRPr lang="en-US" dirty="0"/>
          </a:p>
        </p:txBody>
      </p:sp>
    </p:spTree>
    <p:extLst>
      <p:ext uri="{BB962C8B-B14F-4D97-AF65-F5344CB8AC3E}">
        <p14:creationId xmlns:p14="http://schemas.microsoft.com/office/powerpoint/2010/main" val="3608589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8800" y="609600"/>
            <a:ext cx="6629400" cy="11430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a:lstStyle>
          <a:p>
            <a:r>
              <a:rPr lang="en-US" dirty="0"/>
              <a:t>Florida’s </a:t>
            </a:r>
            <a:r>
              <a:rPr lang="en-US" dirty="0" smtClean="0"/>
              <a:t>Demographics:</a:t>
            </a:r>
          </a:p>
          <a:p>
            <a:r>
              <a:rPr lang="en-US" kern="0" dirty="0" smtClean="0"/>
              <a:t>Population by age 2014</a:t>
            </a:r>
            <a:endParaRPr lang="en-US" kern="0" dirty="0"/>
          </a:p>
        </p:txBody>
      </p:sp>
      <p:graphicFrame>
        <p:nvGraphicFramePr>
          <p:cNvPr id="5" name="Content Placeholder 5"/>
          <p:cNvGraphicFramePr>
            <a:graphicFrameLocks/>
          </p:cNvGraphicFramePr>
          <p:nvPr>
            <p:extLst/>
          </p:nvPr>
        </p:nvGraphicFramePr>
        <p:xfrm>
          <a:off x="1828800" y="1981200"/>
          <a:ext cx="6629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562600" y="2743200"/>
            <a:ext cx="2438400" cy="646331"/>
          </a:xfrm>
          <a:prstGeom prst="rect">
            <a:avLst/>
          </a:prstGeom>
          <a:solidFill>
            <a:schemeClr val="bg1"/>
          </a:solidFill>
          <a:ln>
            <a:solidFill>
              <a:schemeClr val="accent1"/>
            </a:solidFill>
          </a:ln>
        </p:spPr>
        <p:txBody>
          <a:bodyPr wrap="square" rtlCol="0">
            <a:spAutoFit/>
          </a:bodyPr>
          <a:lstStyle/>
          <a:p>
            <a:pPr algn="ctr"/>
            <a:r>
              <a:rPr lang="en-US" sz="1800" dirty="0"/>
              <a:t>Population &lt;18 years: </a:t>
            </a:r>
            <a:r>
              <a:rPr lang="en-US" sz="1800" dirty="0" smtClean="0"/>
              <a:t>4,058,750</a:t>
            </a:r>
            <a:endParaRPr lang="en-US" sz="1800" dirty="0"/>
          </a:p>
        </p:txBody>
      </p:sp>
    </p:spTree>
    <p:extLst>
      <p:ext uri="{BB962C8B-B14F-4D97-AF65-F5344CB8AC3E}">
        <p14:creationId xmlns:p14="http://schemas.microsoft.com/office/powerpoint/2010/main" val="816409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7010400" cy="1143000"/>
          </a:xfrm>
        </p:spPr>
        <p:txBody>
          <a:bodyPr/>
          <a:lstStyle/>
          <a:p>
            <a:r>
              <a:rPr lang="en-US" dirty="0"/>
              <a:t>Florida’s </a:t>
            </a:r>
            <a:r>
              <a:rPr lang="en-US" dirty="0" smtClean="0"/>
              <a:t>Demographics:</a:t>
            </a:r>
            <a:r>
              <a:rPr lang="en-US" dirty="0"/>
              <a:t/>
            </a:r>
            <a:br>
              <a:rPr lang="en-US" dirty="0"/>
            </a:br>
            <a:r>
              <a:rPr lang="en-US" dirty="0" smtClean="0"/>
              <a:t>Families with related children</a:t>
            </a:r>
            <a:endParaRPr lang="en-US" dirty="0"/>
          </a:p>
        </p:txBody>
      </p:sp>
      <p:graphicFrame>
        <p:nvGraphicFramePr>
          <p:cNvPr id="6" name="Content Placeholder 5"/>
          <p:cNvGraphicFramePr>
            <a:graphicFrameLocks noGrp="1"/>
          </p:cNvGraphicFramePr>
          <p:nvPr>
            <p:ph idx="1"/>
            <p:extLst/>
          </p:nvPr>
        </p:nvGraphicFramePr>
        <p:xfrm>
          <a:off x="1828800" y="1981200"/>
          <a:ext cx="6629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981200" y="6248400"/>
            <a:ext cx="2104679" cy="461665"/>
          </a:xfrm>
          <a:prstGeom prst="rect">
            <a:avLst/>
          </a:prstGeom>
          <a:noFill/>
        </p:spPr>
        <p:txBody>
          <a:bodyPr wrap="none" rtlCol="0">
            <a:spAutoFit/>
          </a:bodyPr>
          <a:lstStyle/>
          <a:p>
            <a:r>
              <a:rPr lang="en-US" dirty="0" smtClean="0"/>
              <a:t>N = 2,011,104</a:t>
            </a:r>
            <a:endParaRPr lang="en-US" dirty="0"/>
          </a:p>
        </p:txBody>
      </p:sp>
    </p:spTree>
    <p:extLst>
      <p:ext uri="{BB962C8B-B14F-4D97-AF65-F5344CB8AC3E}">
        <p14:creationId xmlns:p14="http://schemas.microsoft.com/office/powerpoint/2010/main" val="2377800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Florida’s </a:t>
            </a:r>
            <a:r>
              <a:rPr lang="en-US" dirty="0" smtClean="0"/>
              <a:t>Demographics:</a:t>
            </a:r>
            <a:r>
              <a:rPr lang="en-US" dirty="0"/>
              <a:t/>
            </a:r>
            <a:br>
              <a:rPr lang="en-US" dirty="0"/>
            </a:br>
            <a:r>
              <a:rPr lang="en-US" dirty="0" smtClean="0"/>
              <a:t>Nativity and language &lt;18</a:t>
            </a:r>
            <a:endParaRPr lang="en-US" dirty="0"/>
          </a:p>
        </p:txBody>
      </p:sp>
      <p:graphicFrame>
        <p:nvGraphicFramePr>
          <p:cNvPr id="6" name="Content Placeholder 5"/>
          <p:cNvGraphicFramePr>
            <a:graphicFrameLocks noGrp="1"/>
          </p:cNvGraphicFramePr>
          <p:nvPr>
            <p:ph idx="1"/>
            <p:extLst/>
          </p:nvPr>
        </p:nvGraphicFramePr>
        <p:xfrm>
          <a:off x="1828800" y="1981200"/>
          <a:ext cx="6629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bwMode="auto">
          <a:xfrm>
            <a:off x="2819400" y="5867400"/>
            <a:ext cx="990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53902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685800"/>
            <a:ext cx="6629400" cy="1143000"/>
          </a:xfrm>
        </p:spPr>
        <p:txBody>
          <a:bodyPr/>
          <a:lstStyle/>
          <a:p>
            <a:r>
              <a:rPr lang="en-US" dirty="0"/>
              <a:t>Florida’s </a:t>
            </a:r>
            <a:r>
              <a:rPr lang="en-US" dirty="0" smtClean="0"/>
              <a:t>Economic </a:t>
            </a:r>
            <a:r>
              <a:rPr lang="en-US" dirty="0"/>
              <a:t>data</a:t>
            </a:r>
          </a:p>
        </p:txBody>
      </p:sp>
      <p:graphicFrame>
        <p:nvGraphicFramePr>
          <p:cNvPr id="6" name="Content Placeholder 5"/>
          <p:cNvGraphicFramePr>
            <a:graphicFrameLocks noGrp="1"/>
          </p:cNvGraphicFramePr>
          <p:nvPr>
            <p:ph idx="1"/>
            <p:extLst/>
          </p:nvPr>
        </p:nvGraphicFramePr>
        <p:xfrm>
          <a:off x="1828800" y="1981200"/>
          <a:ext cx="66294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8581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239000" cy="1143000"/>
          </a:xfrm>
        </p:spPr>
        <p:txBody>
          <a:bodyPr/>
          <a:lstStyle/>
          <a:p>
            <a:r>
              <a:rPr lang="en-US" dirty="0"/>
              <a:t>Florida’s </a:t>
            </a:r>
            <a:r>
              <a:rPr lang="en-US" dirty="0" smtClean="0"/>
              <a:t>Education data:</a:t>
            </a:r>
            <a:br>
              <a:rPr lang="en-US" dirty="0" smtClean="0"/>
            </a:br>
            <a:r>
              <a:rPr lang="en-US" dirty="0" smtClean="0"/>
              <a:t>Graduation </a:t>
            </a:r>
            <a:r>
              <a:rPr lang="en-US" dirty="0"/>
              <a:t>rate by race </a:t>
            </a:r>
            <a:r>
              <a:rPr lang="en-US" dirty="0" smtClean="0"/>
              <a:t>/ ethnicity</a:t>
            </a:r>
            <a:endParaRPr lang="en-US" dirty="0"/>
          </a:p>
        </p:txBody>
      </p:sp>
      <p:graphicFrame>
        <p:nvGraphicFramePr>
          <p:cNvPr id="9" name="Content Placeholder 8"/>
          <p:cNvGraphicFramePr>
            <a:graphicFrameLocks noGrp="1"/>
          </p:cNvGraphicFramePr>
          <p:nvPr>
            <p:ph idx="1"/>
            <p:extLst/>
          </p:nvPr>
        </p:nvGraphicFramePr>
        <p:xfrm>
          <a:off x="1828800" y="1981200"/>
          <a:ext cx="66294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0689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467600" cy="1143000"/>
          </a:xfrm>
        </p:spPr>
        <p:txBody>
          <a:bodyPr/>
          <a:lstStyle/>
          <a:p>
            <a:r>
              <a:rPr lang="en-US" dirty="0" smtClean="0"/>
              <a:t>Florida’s Education data:</a:t>
            </a:r>
            <a:br>
              <a:rPr lang="en-US" dirty="0" smtClean="0"/>
            </a:br>
            <a:r>
              <a:rPr lang="en-US" dirty="0" smtClean="0"/>
              <a:t>Absenteeism by race / ethnicity</a:t>
            </a:r>
            <a:endParaRPr lang="en-US" dirty="0"/>
          </a:p>
        </p:txBody>
      </p:sp>
      <p:graphicFrame>
        <p:nvGraphicFramePr>
          <p:cNvPr id="6" name="Content Placeholder 5"/>
          <p:cNvGraphicFramePr>
            <a:graphicFrameLocks noGrp="1"/>
          </p:cNvGraphicFramePr>
          <p:nvPr>
            <p:ph idx="1"/>
            <p:extLst/>
          </p:nvPr>
        </p:nvGraphicFramePr>
        <p:xfrm>
          <a:off x="1828800" y="1981200"/>
          <a:ext cx="6629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419600" y="1778000"/>
            <a:ext cx="870751" cy="461665"/>
          </a:xfrm>
          <a:prstGeom prst="rect">
            <a:avLst/>
          </a:prstGeom>
          <a:noFill/>
        </p:spPr>
        <p:txBody>
          <a:bodyPr wrap="none" rtlCol="0">
            <a:spAutoFit/>
          </a:bodyPr>
          <a:lstStyle/>
          <a:p>
            <a:r>
              <a:rPr lang="en-US" dirty="0" smtClean="0"/>
              <a:t>2014</a:t>
            </a:r>
            <a:endParaRPr lang="en-US" dirty="0"/>
          </a:p>
        </p:txBody>
      </p:sp>
    </p:spTree>
    <p:extLst>
      <p:ext uri="{BB962C8B-B14F-4D97-AF65-F5344CB8AC3E}">
        <p14:creationId xmlns:p14="http://schemas.microsoft.com/office/powerpoint/2010/main" val="2446154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Florida’s Health data - </a:t>
            </a:r>
            <a:r>
              <a:rPr lang="en-US" dirty="0"/>
              <a:t>2014 </a:t>
            </a:r>
          </a:p>
        </p:txBody>
      </p:sp>
      <p:sp>
        <p:nvSpPr>
          <p:cNvPr id="4" name="Content Placeholder 3"/>
          <p:cNvSpPr>
            <a:spLocks noGrp="1"/>
          </p:cNvSpPr>
          <p:nvPr>
            <p:ph idx="1"/>
          </p:nvPr>
        </p:nvSpPr>
        <p:spPr/>
        <p:txBody>
          <a:bodyPr/>
          <a:lstStyle/>
          <a:p>
            <a:r>
              <a:rPr lang="en-US" dirty="0" smtClean="0"/>
              <a:t>Teen birth rate 21.9  / 1000</a:t>
            </a:r>
          </a:p>
          <a:p>
            <a:r>
              <a:rPr lang="en-US" dirty="0" smtClean="0"/>
              <a:t>Low birthweight births 8.7%</a:t>
            </a:r>
            <a:endParaRPr lang="en-US" dirty="0"/>
          </a:p>
          <a:p>
            <a:r>
              <a:rPr lang="en-US" dirty="0" smtClean="0"/>
              <a:t>Students with normal BMI (2013-14) in grades 1</a:t>
            </a:r>
            <a:r>
              <a:rPr lang="en-US" baseline="30000" dirty="0" smtClean="0"/>
              <a:t>st</a:t>
            </a:r>
            <a:r>
              <a:rPr lang="en-US" dirty="0" smtClean="0"/>
              <a:t>, 3</a:t>
            </a:r>
            <a:r>
              <a:rPr lang="en-US" baseline="30000" dirty="0" smtClean="0"/>
              <a:t>rd</a:t>
            </a:r>
            <a:r>
              <a:rPr lang="en-US" dirty="0" smtClean="0"/>
              <a:t> &amp; 6</a:t>
            </a:r>
            <a:r>
              <a:rPr lang="en-US" baseline="30000" dirty="0" smtClean="0"/>
              <a:t>th</a:t>
            </a:r>
            <a:r>
              <a:rPr lang="en-US" dirty="0" smtClean="0"/>
              <a:t> grades 61.3%</a:t>
            </a:r>
          </a:p>
          <a:p>
            <a:r>
              <a:rPr lang="en-US" dirty="0" smtClean="0"/>
              <a:t>Teen violent  death rate 3.3 / 10,000</a:t>
            </a:r>
            <a:endParaRPr lang="en-US" dirty="0"/>
          </a:p>
        </p:txBody>
      </p:sp>
    </p:spTree>
    <p:extLst>
      <p:ext uri="{BB962C8B-B14F-4D97-AF65-F5344CB8AC3E}">
        <p14:creationId xmlns:p14="http://schemas.microsoft.com/office/powerpoint/2010/main" val="1186936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22300"/>
            <a:ext cx="6629400" cy="1143000"/>
          </a:xfrm>
        </p:spPr>
        <p:txBody>
          <a:bodyPr/>
          <a:lstStyle/>
          <a:p>
            <a:r>
              <a:rPr lang="en-US" dirty="0" smtClean="0"/>
              <a:t>Florida’s Child &amp; Family Risk Factors</a:t>
            </a:r>
            <a:endParaRPr lang="en-US" dirty="0"/>
          </a:p>
        </p:txBody>
      </p:sp>
      <p:graphicFrame>
        <p:nvGraphicFramePr>
          <p:cNvPr id="4" name="Content Placeholder 3"/>
          <p:cNvGraphicFramePr>
            <a:graphicFrameLocks noGrp="1"/>
          </p:cNvGraphicFramePr>
          <p:nvPr>
            <p:ph idx="1"/>
            <p:extLst/>
          </p:nvPr>
        </p:nvGraphicFramePr>
        <p:xfrm>
          <a:off x="1600200" y="1765300"/>
          <a:ext cx="6477000" cy="4269740"/>
        </p:xfrm>
        <a:graphic>
          <a:graphicData uri="http://schemas.openxmlformats.org/drawingml/2006/table">
            <a:tbl>
              <a:tblPr firstRow="1" bandRow="1">
                <a:tableStyleId>{5C22544A-7EE6-4342-B048-85BDC9FD1C3A}</a:tableStyleId>
              </a:tblPr>
              <a:tblGrid>
                <a:gridCol w="4800600"/>
                <a:gridCol w="1676400"/>
              </a:tblGrid>
              <a:tr h="370840">
                <a:tc>
                  <a:txBody>
                    <a:bodyPr/>
                    <a:lstStyle/>
                    <a:p>
                      <a:r>
                        <a:rPr lang="en-US" dirty="0" smtClean="0"/>
                        <a:t>Risk factor</a:t>
                      </a:r>
                      <a:endParaRPr lang="en-US" dirty="0"/>
                    </a:p>
                  </a:txBody>
                  <a:tcPr/>
                </a:tc>
                <a:tc>
                  <a:txBody>
                    <a:bodyPr/>
                    <a:lstStyle/>
                    <a:p>
                      <a:r>
                        <a:rPr lang="en-US" dirty="0" smtClean="0"/>
                        <a:t># / %</a:t>
                      </a:r>
                      <a:endParaRPr lang="en-US" dirty="0"/>
                    </a:p>
                  </a:txBody>
                  <a:tcPr/>
                </a:tc>
              </a:tr>
              <a:tr h="370840">
                <a:tc>
                  <a:txBody>
                    <a:bodyPr/>
                    <a:lstStyle/>
                    <a:p>
                      <a:r>
                        <a:rPr lang="en-US" dirty="0" smtClean="0"/>
                        <a:t># of children served in out of home care, such as foster care (2014-15)</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32,230</a:t>
                      </a:r>
                    </a:p>
                    <a:p>
                      <a:endParaRPr lang="en-US" dirty="0"/>
                    </a:p>
                  </a:txBody>
                  <a:tcPr/>
                </a:tc>
              </a:tr>
              <a:tr h="4241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Median time in out of home care (2014-15)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13.0 months</a:t>
                      </a:r>
                    </a:p>
                  </a:txBody>
                  <a:tcPr/>
                </a:tc>
              </a:tr>
              <a:tr h="370840">
                <a:tc>
                  <a:txBody>
                    <a:bodyPr/>
                    <a:lstStyle/>
                    <a:p>
                      <a:r>
                        <a:rPr lang="en-US" dirty="0" smtClean="0"/>
                        <a:t>Families whose household head lacks high school diploma (2010-2014)</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11.0%</a:t>
                      </a:r>
                    </a:p>
                    <a:p>
                      <a:endParaRPr lang="en-US" dirty="0"/>
                    </a:p>
                  </a:txBody>
                  <a:tcPr/>
                </a:tc>
              </a:tr>
              <a:tr h="370840">
                <a:tc>
                  <a:txBody>
                    <a:bodyPr/>
                    <a:lstStyle/>
                    <a:p>
                      <a:r>
                        <a:rPr lang="en-US" dirty="0" smtClean="0"/>
                        <a:t># minor children with incarcerated parents (12/2015)</a:t>
                      </a:r>
                    </a:p>
                  </a:txBody>
                  <a:tcPr/>
                </a:tc>
                <a:tc>
                  <a:txBody>
                    <a:bodyPr/>
                    <a:lstStyle/>
                    <a:p>
                      <a:r>
                        <a:rPr lang="en-US" dirty="0" smtClean="0"/>
                        <a:t>64,848</a:t>
                      </a:r>
                      <a:endParaRPr lang="en-US"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Percent of high school students who used alcohol or illicit drugs in the preceding 30 days (2014)</a:t>
                      </a:r>
                    </a:p>
                  </a:txBody>
                  <a:tcPr/>
                </a:tc>
                <a:tc>
                  <a:txBody>
                    <a:bodyPr/>
                    <a:lstStyle/>
                    <a:p>
                      <a:r>
                        <a:rPr lang="en-US" dirty="0" smtClean="0"/>
                        <a:t>36.3%</a:t>
                      </a:r>
                      <a:endParaRPr lang="en-US"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Youth referred to the Department</a:t>
                      </a:r>
                      <a:r>
                        <a:rPr lang="en-US" baseline="0" dirty="0" smtClean="0"/>
                        <a:t> of Juvenile Justice (2015)</a:t>
                      </a:r>
                      <a:endParaRPr lang="en-US" dirty="0" smtClean="0"/>
                    </a:p>
                  </a:txBody>
                  <a:tcPr/>
                </a:tc>
                <a:tc>
                  <a:txBody>
                    <a:bodyPr/>
                    <a:lstStyle/>
                    <a:p>
                      <a:r>
                        <a:rPr lang="en-US" dirty="0" smtClean="0"/>
                        <a:t>42,211</a:t>
                      </a:r>
                      <a:endParaRPr lang="en-US" dirty="0"/>
                    </a:p>
                  </a:txBody>
                  <a:tcPr/>
                </a:tc>
              </a:tr>
            </a:tbl>
          </a:graphicData>
        </a:graphic>
      </p:graphicFrame>
    </p:spTree>
    <p:extLst>
      <p:ext uri="{BB962C8B-B14F-4D97-AF65-F5344CB8AC3E}">
        <p14:creationId xmlns:p14="http://schemas.microsoft.com/office/powerpoint/2010/main" val="1473073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A-ways?</a:t>
            </a:r>
            <a:endParaRPr lang="en-US" dirty="0"/>
          </a:p>
        </p:txBody>
      </p:sp>
      <p:sp>
        <p:nvSpPr>
          <p:cNvPr id="3" name="Content Placeholder 2"/>
          <p:cNvSpPr>
            <a:spLocks noGrp="1"/>
          </p:cNvSpPr>
          <p:nvPr>
            <p:ph idx="1"/>
          </p:nvPr>
        </p:nvSpPr>
        <p:spPr>
          <a:xfrm>
            <a:off x="1371600" y="1524000"/>
            <a:ext cx="7239000" cy="4114800"/>
          </a:xfrm>
        </p:spPr>
        <p:txBody>
          <a:bodyPr/>
          <a:lstStyle/>
          <a:p>
            <a:r>
              <a:rPr lang="en-US" dirty="0" smtClean="0"/>
              <a:t>All of Florida’s children deserve the opportunity to grow and thrive</a:t>
            </a:r>
          </a:p>
          <a:p>
            <a:pPr lvl="1"/>
            <a:r>
              <a:rPr lang="en-US" sz="2400" dirty="0" smtClean="0"/>
              <a:t>Florida is a diverse state and already a majority ‘minority’ state where children are concerned</a:t>
            </a:r>
          </a:p>
          <a:p>
            <a:r>
              <a:rPr lang="en-US" dirty="0" smtClean="0"/>
              <a:t>Child poverty hurts us all now and in the future. </a:t>
            </a:r>
          </a:p>
          <a:p>
            <a:pPr lvl="1"/>
            <a:r>
              <a:rPr lang="en-US" sz="2400" dirty="0" smtClean="0"/>
              <a:t>Supporting parents to support their children by increasing access to benefits like EITC they qualify for and expanding education and job opportunities for parents and quality child care for their children</a:t>
            </a:r>
            <a:r>
              <a:rPr lang="en-US" dirty="0" smtClean="0"/>
              <a:t> </a:t>
            </a:r>
          </a:p>
          <a:p>
            <a:endParaRPr lang="en-US" dirty="0"/>
          </a:p>
        </p:txBody>
      </p:sp>
    </p:spTree>
    <p:extLst>
      <p:ext uri="{BB962C8B-B14F-4D97-AF65-F5344CB8AC3E}">
        <p14:creationId xmlns:p14="http://schemas.microsoft.com/office/powerpoint/2010/main" val="3129921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Annie E. Casey Foundation</a:t>
            </a:r>
          </a:p>
        </p:txBody>
      </p:sp>
      <p:sp>
        <p:nvSpPr>
          <p:cNvPr id="3" name="Content Placeholder 2"/>
          <p:cNvSpPr>
            <a:spLocks noGrp="1"/>
          </p:cNvSpPr>
          <p:nvPr>
            <p:ph idx="1"/>
          </p:nvPr>
        </p:nvSpPr>
        <p:spPr/>
        <p:txBody>
          <a:bodyPr/>
          <a:lstStyle/>
          <a:p>
            <a:pPr marL="0" indent="0">
              <a:buNone/>
            </a:pPr>
            <a:r>
              <a:rPr lang="en-US" dirty="0"/>
              <a:t>Founded in 1949, the Annie E. Casey Foundation was created to help America’s kids have a brighter future by </a:t>
            </a:r>
          </a:p>
          <a:p>
            <a:pPr lvl="1"/>
            <a:r>
              <a:rPr lang="en-US" dirty="0"/>
              <a:t>strengthening families, </a:t>
            </a:r>
          </a:p>
          <a:p>
            <a:pPr lvl="1"/>
            <a:r>
              <a:rPr lang="en-US" dirty="0"/>
              <a:t>building stronger communities, and,</a:t>
            </a:r>
          </a:p>
          <a:p>
            <a:pPr lvl="1"/>
            <a:r>
              <a:rPr lang="en-US" dirty="0"/>
              <a:t>ensuring access to </a:t>
            </a:r>
            <a:r>
              <a:rPr lang="en-US" dirty="0" smtClean="0"/>
              <a:t>opportunity</a:t>
            </a:r>
            <a:r>
              <a:rPr lang="en-US" dirty="0"/>
              <a:t>.</a:t>
            </a:r>
          </a:p>
        </p:txBody>
      </p:sp>
    </p:spTree>
    <p:extLst>
      <p:ext uri="{BB962C8B-B14F-4D97-AF65-F5344CB8AC3E}">
        <p14:creationId xmlns:p14="http://schemas.microsoft.com/office/powerpoint/2010/main" val="3864123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A-ways?</a:t>
            </a:r>
            <a:endParaRPr lang="en-US" dirty="0"/>
          </a:p>
        </p:txBody>
      </p:sp>
      <p:sp>
        <p:nvSpPr>
          <p:cNvPr id="3" name="Content Placeholder 2"/>
          <p:cNvSpPr>
            <a:spLocks noGrp="1"/>
          </p:cNvSpPr>
          <p:nvPr>
            <p:ph idx="1"/>
          </p:nvPr>
        </p:nvSpPr>
        <p:spPr>
          <a:xfrm>
            <a:off x="1828800" y="1765300"/>
            <a:ext cx="6629400" cy="4114800"/>
          </a:xfrm>
        </p:spPr>
        <p:txBody>
          <a:bodyPr/>
          <a:lstStyle/>
          <a:p>
            <a:r>
              <a:rPr lang="en-US" dirty="0" smtClean="0"/>
              <a:t>Focus on prevention</a:t>
            </a:r>
          </a:p>
          <a:p>
            <a:pPr lvl="1"/>
            <a:r>
              <a:rPr lang="en-US" dirty="0" smtClean="0"/>
              <a:t>Substance use prevention - Many of high school students have tried alcohol and other substances</a:t>
            </a:r>
          </a:p>
          <a:p>
            <a:pPr lvl="1"/>
            <a:r>
              <a:rPr lang="en-US" dirty="0" smtClean="0"/>
              <a:t>Child abuse prevention by building healthy families</a:t>
            </a:r>
          </a:p>
          <a:p>
            <a:pPr lvl="1"/>
            <a:r>
              <a:rPr lang="en-US" dirty="0" smtClean="0"/>
              <a:t>Continued focus on juvenile diversion programs that keep young people out of juvenile justice</a:t>
            </a:r>
            <a:endParaRPr lang="en-US" dirty="0"/>
          </a:p>
        </p:txBody>
      </p:sp>
    </p:spTree>
    <p:extLst>
      <p:ext uri="{BB962C8B-B14F-4D97-AF65-F5344CB8AC3E}">
        <p14:creationId xmlns:p14="http://schemas.microsoft.com/office/powerpoint/2010/main" val="4131542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Another example</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075109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889" t="11110" r="63111" b="19260"/>
          <a:stretch/>
        </p:blipFill>
        <p:spPr>
          <a:xfrm>
            <a:off x="76200" y="0"/>
            <a:ext cx="9144000" cy="7162800"/>
          </a:xfrm>
          <a:prstGeom prst="rect">
            <a:avLst/>
          </a:prstGeom>
        </p:spPr>
      </p:pic>
    </p:spTree>
    <p:extLst>
      <p:ext uri="{BB962C8B-B14F-4D97-AF65-F5344CB8AC3E}">
        <p14:creationId xmlns:p14="http://schemas.microsoft.com/office/powerpoint/2010/main" val="1427295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11" t="15184" r="63334" b="10001"/>
          <a:stretch/>
        </p:blipFill>
        <p:spPr>
          <a:xfrm>
            <a:off x="0" y="-304800"/>
            <a:ext cx="9144000" cy="7696200"/>
          </a:xfrm>
          <a:prstGeom prst="rect">
            <a:avLst/>
          </a:prstGeom>
        </p:spPr>
      </p:pic>
    </p:spTree>
    <p:extLst>
      <p:ext uri="{BB962C8B-B14F-4D97-AF65-F5344CB8AC3E}">
        <p14:creationId xmlns:p14="http://schemas.microsoft.com/office/powerpoint/2010/main" val="4218470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32" t="21110" r="63123" b="25557"/>
          <a:stretch/>
        </p:blipFill>
        <p:spPr>
          <a:xfrm>
            <a:off x="0" y="-152400"/>
            <a:ext cx="9220200" cy="5486400"/>
          </a:xfrm>
          <a:prstGeom prst="rect">
            <a:avLst/>
          </a:prstGeom>
        </p:spPr>
      </p:pic>
      <p:sp>
        <p:nvSpPr>
          <p:cNvPr id="3" name="Rectangle 2"/>
          <p:cNvSpPr/>
          <p:nvPr/>
        </p:nvSpPr>
        <p:spPr bwMode="auto">
          <a:xfrm>
            <a:off x="-685800" y="5334000"/>
            <a:ext cx="98298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365655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11" t="17036" r="63333" b="11113"/>
          <a:stretch/>
        </p:blipFill>
        <p:spPr>
          <a:xfrm>
            <a:off x="23190" y="0"/>
            <a:ext cx="9120809" cy="7391400"/>
          </a:xfrm>
          <a:prstGeom prst="rect">
            <a:avLst/>
          </a:prstGeom>
        </p:spPr>
      </p:pic>
    </p:spTree>
    <p:extLst>
      <p:ext uri="{BB962C8B-B14F-4D97-AF65-F5344CB8AC3E}">
        <p14:creationId xmlns:p14="http://schemas.microsoft.com/office/powerpoint/2010/main" val="18679336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US" dirty="0"/>
          </a:p>
        </p:txBody>
      </p:sp>
      <p:sp>
        <p:nvSpPr>
          <p:cNvPr id="3" name="Content Placeholder 2"/>
          <p:cNvSpPr>
            <a:spLocks noGrp="1"/>
          </p:cNvSpPr>
          <p:nvPr>
            <p:ph idx="1"/>
          </p:nvPr>
        </p:nvSpPr>
        <p:spPr/>
        <p:txBody>
          <a:bodyPr/>
          <a:lstStyle/>
          <a:p>
            <a:pPr marL="0" indent="0">
              <a:buNone/>
            </a:pPr>
            <a:r>
              <a:rPr lang="en-US" dirty="0" smtClean="0"/>
              <a:t>County level index</a:t>
            </a:r>
            <a:endParaRPr lang="en-US" dirty="0"/>
          </a:p>
        </p:txBody>
      </p:sp>
    </p:spTree>
    <p:extLst>
      <p:ext uri="{BB962C8B-B14F-4D97-AF65-F5344CB8AC3E}">
        <p14:creationId xmlns:p14="http://schemas.microsoft.com/office/powerpoint/2010/main" val="1180687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371600" y="-17584"/>
            <a:ext cx="1600200" cy="1262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408856683"/>
              </p:ext>
            </p:extLst>
          </p:nvPr>
        </p:nvGraphicFramePr>
        <p:xfrm>
          <a:off x="1312955" y="1828800"/>
          <a:ext cx="7831045" cy="3487460"/>
        </p:xfrm>
        <a:graphic>
          <a:graphicData uri="http://schemas.openxmlformats.org/drawingml/2006/table">
            <a:tbl>
              <a:tblPr firstRow="1" bandRow="1">
                <a:tableStyleId>{00A15C55-8517-42AA-B614-E9B94910E393}</a:tableStyleId>
              </a:tblPr>
              <a:tblGrid>
                <a:gridCol w="971550"/>
                <a:gridCol w="763495"/>
                <a:gridCol w="1238251"/>
                <a:gridCol w="742949"/>
                <a:gridCol w="1200151"/>
                <a:gridCol w="933449"/>
                <a:gridCol w="1009650"/>
                <a:gridCol w="971550"/>
              </a:tblGrid>
              <a:tr h="308339">
                <a:tc gridSpan="2">
                  <a:txBody>
                    <a:bodyPr/>
                    <a:lstStyle/>
                    <a:p>
                      <a:pPr algn="l"/>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in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Unemployment Rate</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living in areas of concentrated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High housing cost burden</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2010-2015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24.2%</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5.4%</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13.5%</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41.7%</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962,857</a:t>
                      </a:r>
                      <a:r>
                        <a:rPr lang="en-US" sz="1200" dirty="0" smtClean="0">
                          <a:latin typeface="Kartika" panose="02020503030404060203" pitchFamily="18" charset="0"/>
                          <a:cs typeface="Kartika" panose="02020503030404060203" pitchFamily="18" charset="0"/>
                        </a:rPr>
                        <a:t>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522,065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PEOPLE</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547,478</a:t>
                      </a:r>
                      <a:r>
                        <a:rPr lang="en-US" sz="1200" dirty="0" smtClean="0">
                          <a:latin typeface="Kartika" panose="02020503030404060203" pitchFamily="18" charset="0"/>
                          <a:cs typeface="Kartika" panose="02020503030404060203" pitchFamily="18" charset="0"/>
                        </a:rPr>
                        <a:t>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3,300,592</a:t>
                      </a:r>
                      <a:r>
                        <a:rPr lang="en-US" sz="1200" dirty="0" smtClean="0">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HOUSEHOLDS</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WORSENED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21.5%</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11.1%</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2006-2010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8.5%</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41.8%</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12" name="Straight Connector 11"/>
          <p:cNvCxnSpPr/>
          <p:nvPr/>
        </p:nvCxnSpPr>
        <p:spPr bwMode="auto">
          <a:xfrm>
            <a:off x="1371600" y="33727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1371600" y="38299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3429000"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3505200"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5334000" y="338681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5334000"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flipV="1">
            <a:off x="7664938" y="3352800"/>
            <a:ext cx="1272431"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flipV="1">
            <a:off x="7664938" y="3810000"/>
            <a:ext cx="1265393"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8" name="TextBox 27"/>
          <p:cNvSpPr txBox="1"/>
          <p:nvPr/>
        </p:nvSpPr>
        <p:spPr>
          <a:xfrm>
            <a:off x="3240137" y="509894"/>
            <a:ext cx="5446663" cy="461665"/>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Economic Well-Being</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106546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descr="C:\Users\jhodgins\Desktop\KC_education_icon-2602.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066800" y="-228600"/>
            <a:ext cx="1981200" cy="16841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643056813"/>
              </p:ext>
            </p:extLst>
          </p:nvPr>
        </p:nvGraphicFramePr>
        <p:xfrm>
          <a:off x="1334443" y="1713962"/>
          <a:ext cx="7809556" cy="3421524"/>
        </p:xfrm>
        <a:graphic>
          <a:graphicData uri="http://schemas.openxmlformats.org/drawingml/2006/table">
            <a:tbl>
              <a:tblPr firstRow="1" bandRow="1">
                <a:tableStyleId>{00A15C55-8517-42AA-B614-E9B94910E393}</a:tableStyleId>
              </a:tblPr>
              <a:tblGrid>
                <a:gridCol w="959843"/>
                <a:gridCol w="1132769"/>
                <a:gridCol w="844857"/>
                <a:gridCol w="1175218"/>
                <a:gridCol w="744469"/>
                <a:gridCol w="1123601"/>
                <a:gridCol w="927829"/>
                <a:gridCol w="900970"/>
              </a:tblGrid>
              <a:tr h="308339">
                <a:tc gridSpan="2">
                  <a:txBody>
                    <a:bodyPr/>
                    <a:lstStyle/>
                    <a:p>
                      <a:pPr algn="l"/>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Students not ready for kindergarten</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smtClean="0">
                          <a:solidFill>
                            <a:srgbClr val="660066"/>
                          </a:solidFill>
                          <a:latin typeface="Kartika" panose="02020503030404060203" pitchFamily="18" charset="0"/>
                          <a:cs typeface="Kartika" panose="02020503030404060203" pitchFamily="18" charset="0"/>
                        </a:rPr>
                        <a:t>Fourth graders not proficient in reading</a:t>
                      </a: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smtClean="0">
                          <a:solidFill>
                            <a:srgbClr val="660066"/>
                          </a:solidFill>
                          <a:latin typeface="Kartika" panose="02020503030404060203" pitchFamily="18" charset="0"/>
                          <a:cs typeface="Kartika" panose="02020503030404060203" pitchFamily="18" charset="0"/>
                        </a:rPr>
                        <a:t>Eighth graders not proficient in math</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smtClean="0">
                          <a:solidFill>
                            <a:srgbClr val="660066"/>
                          </a:solidFill>
                          <a:latin typeface="Kartika" panose="02020503030404060203" pitchFamily="18" charset="0"/>
                          <a:cs typeface="Kartika" panose="02020503030404060203" pitchFamily="18" charset="0"/>
                        </a:rPr>
                        <a:t>High school students not graduating on time</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2013-14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8.6%</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73%</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81%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22.1%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dirty="0" smtClean="0">
                          <a:solidFill>
                            <a:srgbClr val="660066"/>
                          </a:solidFill>
                          <a:latin typeface="Kartika" panose="02020503030404060203" pitchFamily="18" charset="0"/>
                          <a:cs typeface="Kartika" panose="02020503030404060203" pitchFamily="18" charset="0"/>
                        </a:rPr>
                        <a:t>17,262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N/A</a:t>
                      </a:r>
                      <a:endParaRPr lang="en-US" sz="12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44,257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smtClean="0">
                          <a:solidFill>
                            <a:schemeClr val="bg1"/>
                          </a:solidFill>
                          <a:latin typeface="Kartika" panose="02020503030404060203" pitchFamily="18" charset="0"/>
                          <a:cs typeface="Kartika" panose="02020503030404060203" pitchFamily="18" charset="0"/>
                        </a:rPr>
                        <a:t>IMPROVED</a:t>
                      </a: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2011-2012</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25.5%</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9" name="Straight Connector 8"/>
          <p:cNvCxnSpPr/>
          <p:nvPr/>
        </p:nvCxnSpPr>
        <p:spPr bwMode="auto">
          <a:xfrm>
            <a:off x="1550959"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1557997"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3482077"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3486769"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5413195"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5415541"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7344312"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7344312"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5" name="TextBox 24"/>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Education Domain</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4263355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8061362"/>
              </p:ext>
            </p:extLst>
          </p:nvPr>
        </p:nvGraphicFramePr>
        <p:xfrm>
          <a:off x="1386865" y="1905000"/>
          <a:ext cx="7732421" cy="2964324"/>
        </p:xfrm>
        <a:graphic>
          <a:graphicData uri="http://schemas.openxmlformats.org/drawingml/2006/table">
            <a:tbl>
              <a:tblPr firstRow="1" bandRow="1">
                <a:tableStyleId>{00A15C55-8517-42AA-B614-E9B94910E393}</a:tableStyleId>
              </a:tblPr>
              <a:tblGrid>
                <a:gridCol w="950363"/>
                <a:gridCol w="1121581"/>
                <a:gridCol w="836512"/>
                <a:gridCol w="1163610"/>
                <a:gridCol w="737116"/>
                <a:gridCol w="1295529"/>
                <a:gridCol w="853589"/>
                <a:gridCol w="774121"/>
              </a:tblGrid>
              <a:tr h="308339">
                <a:tc gridSpan="2">
                  <a:txBody>
                    <a:bodyPr/>
                    <a:lstStyle/>
                    <a:p>
                      <a:pPr algn="l"/>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Low-birthweight babies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1852A8"/>
                          </a:solidFill>
                          <a:latin typeface="Kartika" panose="02020503030404060203" pitchFamily="18" charset="0"/>
                          <a:cs typeface="Kartika" panose="02020503030404060203" pitchFamily="18" charset="0"/>
                        </a:rPr>
                        <a:t>Children without health insurance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 births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Teens who abused alcohol or drugs past 30 days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8.6%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9.7%</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20.4%</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36.3%</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baseline="0" dirty="0" smtClean="0">
                          <a:solidFill>
                            <a:srgbClr val="336699"/>
                          </a:solidFill>
                          <a:latin typeface="Kartika" panose="02020503030404060203" pitchFamily="18" charset="0"/>
                          <a:cs typeface="Kartika" panose="02020503030404060203" pitchFamily="18" charset="0"/>
                        </a:rPr>
                        <a:t>19,367</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BABIES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406,126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11,956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BIRTHS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11,157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8.7%</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24.9%</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32.1%</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43.6%</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3" name="Straight Connector 2"/>
          <p:cNvCxnSpPr/>
          <p:nvPr/>
        </p:nvCxnSpPr>
        <p:spPr bwMode="auto">
          <a:xfrm>
            <a:off x="1557996"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557995"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489114"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486767"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420232"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415539"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351349"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344310"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Health Domain </a:t>
            </a:r>
            <a:endParaRPr lang="en-US" dirty="0">
              <a:latin typeface="Kartika" panose="02020503030404060203" pitchFamily="18" charset="0"/>
              <a:cs typeface="Kartika" panose="02020503030404060203" pitchFamily="18" charset="0"/>
            </a:endParaRPr>
          </a:p>
        </p:txBody>
      </p:sp>
      <p:pic>
        <p:nvPicPr>
          <p:cNvPr id="21" name="Picture 20" descr="C:\Users\jhodgins\Desktop\KC_health_icon-3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066800" y="-108675"/>
            <a:ext cx="2152196" cy="154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92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458730" y="5911564"/>
            <a:ext cx="5469648" cy="81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a:lstStyle>
          <a:p>
            <a:r>
              <a:rPr lang="en-US" sz="3200" kern="0" dirty="0" smtClean="0"/>
              <a:t>KIDS COUNT State Network</a:t>
            </a:r>
            <a:endParaRPr lang="en-US" sz="3200" kern="0" dirty="0"/>
          </a:p>
        </p:txBody>
      </p:sp>
      <p:grpSp>
        <p:nvGrpSpPr>
          <p:cNvPr id="63" name="Group 62"/>
          <p:cNvGrpSpPr/>
          <p:nvPr/>
        </p:nvGrpSpPr>
        <p:grpSpPr>
          <a:xfrm>
            <a:off x="0" y="0"/>
            <a:ext cx="9220200" cy="6858000"/>
            <a:chOff x="228600" y="1464425"/>
            <a:chExt cx="8674473" cy="5149310"/>
          </a:xfrm>
        </p:grpSpPr>
        <p:grpSp>
          <p:nvGrpSpPr>
            <p:cNvPr id="64" name="Group 63"/>
            <p:cNvGrpSpPr/>
            <p:nvPr/>
          </p:nvGrpSpPr>
          <p:grpSpPr>
            <a:xfrm>
              <a:off x="228600" y="1464425"/>
              <a:ext cx="8674473" cy="5149310"/>
              <a:chOff x="200146" y="1419526"/>
              <a:chExt cx="8621353" cy="4842864"/>
            </a:xfrm>
          </p:grpSpPr>
          <p:grpSp>
            <p:nvGrpSpPr>
              <p:cNvPr id="67" name="Group 66"/>
              <p:cNvGrpSpPr/>
              <p:nvPr/>
            </p:nvGrpSpPr>
            <p:grpSpPr>
              <a:xfrm>
                <a:off x="200146" y="1419526"/>
                <a:ext cx="8621353" cy="4842864"/>
                <a:chOff x="200146" y="1419526"/>
                <a:chExt cx="8621353" cy="4842864"/>
              </a:xfrm>
            </p:grpSpPr>
            <p:pic>
              <p:nvPicPr>
                <p:cNvPr id="72" name="Picture 2" descr="https://docs.palantir.com/metropolis/dashboard.data/319USMapAHP.png"/>
                <p:cNvPicPr>
                  <a:picLocks noChangeAspect="1" noChangeArrowheads="1"/>
                </p:cNvPicPr>
                <p:nvPr/>
              </p:nvPicPr>
              <p:blipFill rotWithShape="1">
                <a:blip r:embed="rId2">
                  <a:extLst>
                    <a:ext uri="{28A0092B-C50C-407E-A947-70E740481C1C}">
                      <a14:useLocalDpi xmlns:a14="http://schemas.microsoft.com/office/drawing/2010/main" val="0"/>
                    </a:ext>
                  </a:extLst>
                </a:blip>
                <a:srcRect t="9059"/>
                <a:stretch/>
              </p:blipFill>
              <p:spPr bwMode="auto">
                <a:xfrm>
                  <a:off x="200146" y="1419526"/>
                  <a:ext cx="8621353" cy="48428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http://datacenter.kidscount.org/GranteeLogo.axd?g=28"/>
                <p:cNvPicPr>
                  <a:picLocks noChangeAspect="1" noChangeArrowheads="1"/>
                </p:cNvPicPr>
                <p:nvPr/>
              </p:nvPicPr>
              <p:blipFill>
                <a:blip r:embed="rId3" cstate="print"/>
                <a:srcRect/>
                <a:stretch>
                  <a:fillRect/>
                </a:stretch>
              </p:blipFill>
              <p:spPr bwMode="auto">
                <a:xfrm>
                  <a:off x="3900452" y="2612139"/>
                  <a:ext cx="526486" cy="573047"/>
                </a:xfrm>
                <a:prstGeom prst="rect">
                  <a:avLst/>
                </a:prstGeom>
                <a:noFill/>
              </p:spPr>
            </p:pic>
            <p:pic>
              <p:nvPicPr>
                <p:cNvPr id="74" name="Picture 4" descr="http://datacenter.kidscount.org/GranteeLogo.axd?g=5"/>
                <p:cNvPicPr>
                  <a:picLocks noChangeAspect="1" noChangeArrowheads="1"/>
                </p:cNvPicPr>
                <p:nvPr/>
              </p:nvPicPr>
              <p:blipFill>
                <a:blip r:embed="rId4" cstate="print"/>
                <a:srcRect/>
                <a:stretch>
                  <a:fillRect/>
                </a:stretch>
              </p:blipFill>
              <p:spPr bwMode="auto">
                <a:xfrm>
                  <a:off x="617054" y="3736797"/>
                  <a:ext cx="1391701" cy="114470"/>
                </a:xfrm>
                <a:prstGeom prst="rect">
                  <a:avLst/>
                </a:prstGeom>
                <a:noFill/>
              </p:spPr>
            </p:pic>
            <p:pic>
              <p:nvPicPr>
                <p:cNvPr id="75" name="Picture 24" descr="http://datacenter.kidscount.org/GranteeLogo.axd?g=38"/>
                <p:cNvPicPr>
                  <a:picLocks noChangeAspect="1" noChangeArrowheads="1"/>
                </p:cNvPicPr>
                <p:nvPr/>
              </p:nvPicPr>
              <p:blipFill>
                <a:blip r:embed="rId5" cstate="print"/>
                <a:srcRect/>
                <a:stretch>
                  <a:fillRect/>
                </a:stretch>
              </p:blipFill>
              <p:spPr bwMode="auto">
                <a:xfrm>
                  <a:off x="1156469" y="2326602"/>
                  <a:ext cx="586710" cy="479146"/>
                </a:xfrm>
                <a:prstGeom prst="rect">
                  <a:avLst/>
                </a:prstGeom>
                <a:noFill/>
              </p:spPr>
            </p:pic>
            <p:pic>
              <p:nvPicPr>
                <p:cNvPr id="76" name="Picture 2" descr="http://datacenter.kidscount.org/GranteeLogo.axd?g=43"/>
                <p:cNvPicPr>
                  <a:picLocks noChangeAspect="1" noChangeArrowheads="1"/>
                </p:cNvPicPr>
                <p:nvPr/>
              </p:nvPicPr>
              <p:blipFill>
                <a:blip r:embed="rId6" cstate="print"/>
                <a:srcRect/>
                <a:stretch>
                  <a:fillRect/>
                </a:stretch>
              </p:blipFill>
              <p:spPr bwMode="auto">
                <a:xfrm>
                  <a:off x="6177361" y="3663380"/>
                  <a:ext cx="347818" cy="623173"/>
                </a:xfrm>
                <a:prstGeom prst="rect">
                  <a:avLst/>
                </a:prstGeom>
                <a:noFill/>
              </p:spPr>
            </p:pic>
            <p:pic>
              <p:nvPicPr>
                <p:cNvPr id="77" name="Picture 2" descr="http://datacenter.kidscount.org/GranteeLogo.axd?g=44"/>
                <p:cNvPicPr>
                  <a:picLocks noChangeAspect="1" noChangeArrowheads="1"/>
                </p:cNvPicPr>
                <p:nvPr/>
              </p:nvPicPr>
              <p:blipFill>
                <a:blip r:embed="rId7" cstate="print"/>
                <a:srcRect/>
                <a:stretch>
                  <a:fillRect/>
                </a:stretch>
              </p:blipFill>
              <p:spPr bwMode="auto">
                <a:xfrm>
                  <a:off x="3932628" y="4325247"/>
                  <a:ext cx="764562" cy="428155"/>
                </a:xfrm>
                <a:prstGeom prst="rect">
                  <a:avLst/>
                </a:prstGeom>
                <a:noFill/>
              </p:spPr>
            </p:pic>
            <p:pic>
              <p:nvPicPr>
                <p:cNvPr id="78" name="Picture 6" descr="http://datacenter.kidscount.org/GranteeLogo.axd?g=3"/>
                <p:cNvPicPr>
                  <a:picLocks noChangeAspect="1" noChangeArrowheads="1"/>
                </p:cNvPicPr>
                <p:nvPr/>
              </p:nvPicPr>
              <p:blipFill>
                <a:blip r:embed="rId8" cstate="print"/>
                <a:srcRect/>
                <a:stretch>
                  <a:fillRect/>
                </a:stretch>
              </p:blipFill>
              <p:spPr bwMode="auto">
                <a:xfrm>
                  <a:off x="2402326" y="3955512"/>
                  <a:ext cx="567280" cy="359277"/>
                </a:xfrm>
                <a:prstGeom prst="rect">
                  <a:avLst/>
                </a:prstGeom>
                <a:noFill/>
              </p:spPr>
            </p:pic>
            <p:pic>
              <p:nvPicPr>
                <p:cNvPr id="79" name="Picture 10" descr="http://datacenter.kidscount.org/GranteeLogo.axd?g=6"/>
                <p:cNvPicPr>
                  <a:picLocks noChangeAspect="1" noChangeArrowheads="1"/>
                </p:cNvPicPr>
                <p:nvPr/>
              </p:nvPicPr>
              <p:blipFill>
                <a:blip r:embed="rId9" cstate="print"/>
                <a:srcRect/>
                <a:stretch>
                  <a:fillRect/>
                </a:stretch>
              </p:blipFill>
              <p:spPr bwMode="auto">
                <a:xfrm>
                  <a:off x="3182463" y="3159123"/>
                  <a:ext cx="557443" cy="423085"/>
                </a:xfrm>
                <a:prstGeom prst="rect">
                  <a:avLst/>
                </a:prstGeom>
                <a:noFill/>
              </p:spPr>
            </p:pic>
            <p:pic>
              <p:nvPicPr>
                <p:cNvPr id="80" name="Picture 12" descr="http://datacenter.kidscount.org/GranteeLogo.axd?g=17"/>
                <p:cNvPicPr>
                  <a:picLocks noChangeAspect="1" noChangeArrowheads="1"/>
                </p:cNvPicPr>
                <p:nvPr/>
              </p:nvPicPr>
              <p:blipFill>
                <a:blip r:embed="rId10" cstate="print"/>
                <a:srcRect/>
                <a:stretch>
                  <a:fillRect/>
                </a:stretch>
              </p:blipFill>
              <p:spPr bwMode="auto">
                <a:xfrm>
                  <a:off x="3955436" y="3234555"/>
                  <a:ext cx="860842" cy="370307"/>
                </a:xfrm>
                <a:prstGeom prst="rect">
                  <a:avLst/>
                </a:prstGeom>
                <a:noFill/>
              </p:spPr>
            </p:pic>
            <p:pic>
              <p:nvPicPr>
                <p:cNvPr id="81" name="Picture 26" descr="http://datacenter.kidscount.org/GranteeLogo.axd?g=18"/>
                <p:cNvPicPr>
                  <a:picLocks noChangeAspect="1" noChangeArrowheads="1"/>
                </p:cNvPicPr>
                <p:nvPr/>
              </p:nvPicPr>
              <p:blipFill>
                <a:blip r:embed="rId11" cstate="print"/>
                <a:srcRect/>
                <a:stretch>
                  <a:fillRect/>
                </a:stretch>
              </p:blipFill>
              <p:spPr bwMode="auto">
                <a:xfrm>
                  <a:off x="5557235" y="3434181"/>
                  <a:ext cx="571501" cy="319088"/>
                </a:xfrm>
                <a:prstGeom prst="rect">
                  <a:avLst/>
                </a:prstGeom>
                <a:noFill/>
              </p:spPr>
            </p:pic>
            <p:pic>
              <p:nvPicPr>
                <p:cNvPr id="82" name="Picture 20" descr="http://datacenter.kidscount.org/GranteeLogo.axd?g=24"/>
                <p:cNvPicPr>
                  <a:picLocks noChangeAspect="1" noChangeArrowheads="1"/>
                </p:cNvPicPr>
                <p:nvPr/>
              </p:nvPicPr>
              <p:blipFill>
                <a:blip r:embed="rId12" cstate="print"/>
                <a:srcRect/>
                <a:stretch>
                  <a:fillRect/>
                </a:stretch>
              </p:blipFill>
              <p:spPr bwMode="auto">
                <a:xfrm>
                  <a:off x="4608494" y="1713295"/>
                  <a:ext cx="493091" cy="493091"/>
                </a:xfrm>
                <a:prstGeom prst="rect">
                  <a:avLst/>
                </a:prstGeom>
                <a:noFill/>
              </p:spPr>
            </p:pic>
            <p:pic>
              <p:nvPicPr>
                <p:cNvPr id="8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8518" y="2087056"/>
                  <a:ext cx="764286" cy="45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89981" y="4425446"/>
                  <a:ext cx="891498" cy="29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96174" y="1668316"/>
                  <a:ext cx="628340" cy="4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0004" y="2998727"/>
                  <a:ext cx="506610" cy="53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043" y="2778346"/>
                  <a:ext cx="402250" cy="32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86505" y="3925148"/>
                  <a:ext cx="612463" cy="31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28817" y="4837363"/>
                  <a:ext cx="904801" cy="36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65713" y="3810067"/>
                  <a:ext cx="485337" cy="6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1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81641" y="2876884"/>
                  <a:ext cx="216762" cy="31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1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87856" y="2174487"/>
                  <a:ext cx="816876" cy="39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1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397079" y="2735964"/>
                  <a:ext cx="613003" cy="32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18"/>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16100" y="3082768"/>
                  <a:ext cx="451030" cy="27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2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46693" y="2515260"/>
                  <a:ext cx="344551" cy="3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94561" y="5552346"/>
                  <a:ext cx="466624" cy="45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2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3751" y="4889729"/>
                  <a:ext cx="747813" cy="53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21871" y="2171044"/>
                  <a:ext cx="604089" cy="39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2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4961" y="3493456"/>
                  <a:ext cx="394952" cy="28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28"/>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528276" y="2761754"/>
                  <a:ext cx="312675" cy="25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2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55436" y="3708468"/>
                  <a:ext cx="950357" cy="32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3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606604" y="4123084"/>
                  <a:ext cx="645497" cy="25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32"/>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680091" y="3082429"/>
                  <a:ext cx="618487" cy="21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33"/>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967827" y="2266232"/>
                  <a:ext cx="767686" cy="19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157180" y="4521334"/>
                  <a:ext cx="878229" cy="22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5"/>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510822" y="2674533"/>
                  <a:ext cx="880107" cy="26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37"/>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614626" y="3854949"/>
                  <a:ext cx="391936" cy="59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39"/>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211071" y="2662864"/>
                  <a:ext cx="414947" cy="45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41"/>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546844" y="3444297"/>
                  <a:ext cx="718378" cy="19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329950" y="1812523"/>
                  <a:ext cx="1279312" cy="30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46"/>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58935" y="5363407"/>
                  <a:ext cx="582154" cy="40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801923" y="2612139"/>
                  <a:ext cx="816278" cy="19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2"/>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291642" y="3248627"/>
                  <a:ext cx="771844" cy="22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4"/>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027773" y="1786781"/>
                  <a:ext cx="656843" cy="4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5"/>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74124" y="2316476"/>
                  <a:ext cx="1034816" cy="24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8" name="Picture 6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387407" y="3078071"/>
                <a:ext cx="451679" cy="34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087083" y="3115402"/>
                <a:ext cx="275058" cy="27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9"/>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669798" y="1795911"/>
                <a:ext cx="821049" cy="29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102075" y="3442756"/>
                <a:ext cx="433789" cy="31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5" name="Picture 64"/>
            <p:cNvPicPr>
              <a:picLocks noChangeAspect="1"/>
            </p:cNvPicPr>
            <p:nvPr/>
          </p:nvPicPr>
          <p:blipFill>
            <a:blip r:embed="rId50"/>
            <a:stretch>
              <a:fillRect/>
            </a:stretch>
          </p:blipFill>
          <p:spPr>
            <a:xfrm>
              <a:off x="7176952" y="5586165"/>
              <a:ext cx="783045" cy="272596"/>
            </a:xfrm>
            <a:prstGeom prst="rect">
              <a:avLst/>
            </a:prstGeom>
          </p:spPr>
        </p:pic>
        <p:pic>
          <p:nvPicPr>
            <p:cNvPr id="66" name="Picture 65"/>
            <p:cNvPicPr>
              <a:picLocks noChangeAspect="1"/>
            </p:cNvPicPr>
            <p:nvPr/>
          </p:nvPicPr>
          <p:blipFill>
            <a:blip r:embed="rId51"/>
            <a:stretch>
              <a:fillRect/>
            </a:stretch>
          </p:blipFill>
          <p:spPr>
            <a:xfrm>
              <a:off x="4917579" y="3482517"/>
              <a:ext cx="614020" cy="274823"/>
            </a:xfrm>
            <a:prstGeom prst="rect">
              <a:avLst/>
            </a:prstGeom>
          </p:spPr>
        </p:pic>
      </p:grpSp>
      <p:pic>
        <p:nvPicPr>
          <p:cNvPr id="117" name="Picture 116"/>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976260" y="1641157"/>
            <a:ext cx="600550" cy="510468"/>
          </a:xfrm>
          <a:prstGeom prst="rect">
            <a:avLst/>
          </a:prstGeom>
        </p:spPr>
      </p:pic>
      <p:pic>
        <p:nvPicPr>
          <p:cNvPr id="118" name="Picture 117"/>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392398" y="5038216"/>
            <a:ext cx="817155" cy="351507"/>
          </a:xfrm>
          <a:prstGeom prst="rect">
            <a:avLst/>
          </a:prstGeom>
        </p:spPr>
      </p:pic>
      <p:sp>
        <p:nvSpPr>
          <p:cNvPr id="119" name="Rectangle 118"/>
          <p:cNvSpPr/>
          <p:nvPr/>
        </p:nvSpPr>
        <p:spPr>
          <a:xfrm>
            <a:off x="3785634" y="6005963"/>
            <a:ext cx="4095224" cy="461665"/>
          </a:xfrm>
          <a:prstGeom prst="rect">
            <a:avLst/>
          </a:prstGeom>
        </p:spPr>
        <p:txBody>
          <a:bodyPr wrap="none">
            <a:spAutoFit/>
          </a:bodyPr>
          <a:lstStyle/>
          <a:p>
            <a:r>
              <a:rPr lang="en-US" dirty="0"/>
              <a:t>KIDS COUNT State Network</a:t>
            </a:r>
          </a:p>
        </p:txBody>
      </p:sp>
    </p:spTree>
    <p:extLst>
      <p:ext uri="{BB962C8B-B14F-4D97-AF65-F5344CB8AC3E}">
        <p14:creationId xmlns:p14="http://schemas.microsoft.com/office/powerpoint/2010/main" val="3550076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0107693"/>
              </p:ext>
            </p:extLst>
          </p:nvPr>
        </p:nvGraphicFramePr>
        <p:xfrm>
          <a:off x="1295400" y="1676400"/>
          <a:ext cx="7848601" cy="5186839"/>
        </p:xfrm>
        <a:graphic>
          <a:graphicData uri="http://schemas.openxmlformats.org/drawingml/2006/table">
            <a:tbl>
              <a:tblPr firstRow="1" bandRow="1">
                <a:tableStyleId>{00A15C55-8517-42AA-B614-E9B94910E393}</a:tableStyleId>
              </a:tblPr>
              <a:tblGrid>
                <a:gridCol w="961518"/>
                <a:gridCol w="1134746"/>
                <a:gridCol w="846331"/>
                <a:gridCol w="1177269"/>
                <a:gridCol w="863979"/>
                <a:gridCol w="1035957"/>
                <a:gridCol w="926259"/>
                <a:gridCol w="902542"/>
              </a:tblGrid>
              <a:tr h="296043">
                <a:tc gridSpan="2">
                  <a:txBody>
                    <a:bodyPr/>
                    <a:lstStyle/>
                    <a:p>
                      <a:pPr algn="l"/>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1124963">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in single parent families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rgbClr val="A50021"/>
                          </a:solidFill>
                          <a:effectLst/>
                          <a:latin typeface="Kartika" panose="02020503030404060203" pitchFamily="18" charset="0"/>
                          <a:ea typeface="+mn-ea"/>
                          <a:cs typeface="Kartika" panose="02020503030404060203" pitchFamily="18" charset="0"/>
                        </a:rPr>
                        <a:t>Births to Mothers Without a High School Diploma</a:t>
                      </a:r>
                      <a:endParaRPr lang="en-US" sz="1400" baseline="0" dirty="0" smtClean="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Verified maltreatment per 1000</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Youths arrested per 1000 ages 10-17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2011-2015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2015-2016</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44064">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35.7%</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12.8%</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9.4%</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23</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66439">
                <a:tc gridSpan="2">
                  <a:txBody>
                    <a:bodyPr/>
                    <a:lstStyle/>
                    <a:p>
                      <a:r>
                        <a:rPr lang="en-US" sz="1200" baseline="0" dirty="0" smtClean="0">
                          <a:solidFill>
                            <a:srgbClr val="A50021"/>
                          </a:solidFill>
                          <a:latin typeface="Kartika" panose="02020503030404060203" pitchFamily="18" charset="0"/>
                          <a:cs typeface="Kartika" panose="02020503030404060203" pitchFamily="18" charset="0"/>
                        </a:rPr>
                        <a:t>1,253,515</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A50021"/>
                          </a:solidFill>
                          <a:latin typeface="Kartika" panose="02020503030404060203" pitchFamily="18" charset="0"/>
                          <a:cs typeface="Kartika" panose="02020503030404060203" pitchFamily="18" charset="0"/>
                        </a:rPr>
                        <a:t>28,814</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38,843 </a:t>
                      </a:r>
                      <a:r>
                        <a:rPr lang="en-US" sz="1200" baseline="0" dirty="0" smtClean="0">
                          <a:solidFill>
                            <a:schemeClr val="tx1"/>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42,211</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YOUTH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06809">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2006-2010</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33.2%</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2010</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17.2%</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2009-10</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40.4</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gridSpan="2">
                  <a:txBody>
                    <a:bodyPr/>
                    <a:lstStyle/>
                    <a:p>
                      <a:pPr algn="l"/>
                      <a:endParaRPr lang="en-US" sz="1400" b="1"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444064">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3" name="Straight Connector 2"/>
          <p:cNvCxnSpPr/>
          <p:nvPr/>
        </p:nvCxnSpPr>
        <p:spPr bwMode="auto">
          <a:xfrm>
            <a:off x="1655134"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662172"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586252"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590944"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517370"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519716"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448487"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448487"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152175" y="509894"/>
            <a:ext cx="5222787" cy="830997"/>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Family &amp; Community Domain</a:t>
            </a:r>
            <a:endParaRPr lang="en-US" dirty="0">
              <a:latin typeface="Kartika" panose="02020503030404060203" pitchFamily="18" charset="0"/>
              <a:cs typeface="Kartika" panose="02020503030404060203" pitchFamily="18" charset="0"/>
            </a:endParaRPr>
          </a:p>
        </p:txBody>
      </p:sp>
      <p:pic>
        <p:nvPicPr>
          <p:cNvPr id="21" name="Picture 5" descr="C:\Users\jhodgins\Desktop\KC_family_icon-2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434251" y="-84495"/>
            <a:ext cx="1497041" cy="128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643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is national v. Florida data different?</a:t>
            </a:r>
            <a:endParaRPr lang="en-US" dirty="0"/>
          </a:p>
        </p:txBody>
      </p:sp>
      <p:sp>
        <p:nvSpPr>
          <p:cNvPr id="3" name="Content Placeholder 2"/>
          <p:cNvSpPr>
            <a:spLocks noGrp="1"/>
          </p:cNvSpPr>
          <p:nvPr>
            <p:ph idx="1"/>
          </p:nvPr>
        </p:nvSpPr>
        <p:spPr/>
        <p:txBody>
          <a:bodyPr/>
          <a:lstStyle/>
          <a:p>
            <a:r>
              <a:rPr lang="en-US" dirty="0" smtClean="0"/>
              <a:t>Casey can only use sources of data that are directly comparable for state to state comparisons</a:t>
            </a:r>
          </a:p>
          <a:p>
            <a:r>
              <a:rPr lang="en-US" dirty="0" smtClean="0"/>
              <a:t>Florida data is more current, typically</a:t>
            </a:r>
          </a:p>
          <a:p>
            <a:r>
              <a:rPr lang="en-US" dirty="0" smtClean="0"/>
              <a:t>There is a greater variety of data sources available</a:t>
            </a:r>
          </a:p>
          <a:p>
            <a:r>
              <a:rPr lang="en-US" dirty="0" smtClean="0"/>
              <a:t>We can tailor our efforts to the issues are most salient here</a:t>
            </a:r>
          </a:p>
          <a:p>
            <a:r>
              <a:rPr lang="en-US" dirty="0" smtClean="0"/>
              <a:t>We can get data down to the county level</a:t>
            </a:r>
          </a:p>
          <a:p>
            <a:endParaRPr lang="en-US" dirty="0"/>
          </a:p>
        </p:txBody>
      </p:sp>
    </p:spTree>
    <p:extLst>
      <p:ext uri="{BB962C8B-B14F-4D97-AF65-F5344CB8AC3E}">
        <p14:creationId xmlns:p14="http://schemas.microsoft.com/office/powerpoint/2010/main" val="32890956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buNone/>
            </a:pPr>
            <a:r>
              <a:rPr lang="en-US" dirty="0" smtClean="0"/>
              <a:t>Questions?</a:t>
            </a:r>
          </a:p>
          <a:p>
            <a:pPr marL="0" indent="0">
              <a:buNone/>
            </a:pPr>
            <a:endParaRPr lang="en-US" dirty="0"/>
          </a:p>
          <a:p>
            <a:pPr marL="0" indent="0">
              <a:buNone/>
            </a:pPr>
            <a:r>
              <a:rPr lang="en-US" dirty="0" smtClean="0"/>
              <a:t>Norín Dollard, Ph.D.</a:t>
            </a:r>
          </a:p>
          <a:p>
            <a:pPr marL="0" indent="0">
              <a:buNone/>
            </a:pPr>
            <a:r>
              <a:rPr lang="en-US" dirty="0" smtClean="0">
                <a:hlinkClick r:id="rId3"/>
              </a:rPr>
              <a:t>dollard@usf.edu</a:t>
            </a:r>
            <a:endParaRPr lang="en-US" dirty="0" smtClean="0"/>
          </a:p>
          <a:p>
            <a:pPr marL="0" indent="0">
              <a:buNone/>
            </a:pPr>
            <a:r>
              <a:rPr lang="en-US" dirty="0" smtClean="0"/>
              <a:t>(813) 974-3761</a:t>
            </a:r>
          </a:p>
          <a:p>
            <a:pPr marL="0" indent="0">
              <a:buNone/>
            </a:pPr>
            <a:endParaRPr lang="en-US" dirty="0"/>
          </a:p>
          <a:p>
            <a:pPr marL="0" indent="0">
              <a:buNone/>
            </a:pPr>
            <a:r>
              <a:rPr lang="en-US" dirty="0" smtClean="0"/>
              <a:t>Like us on Facebook &amp; follow us on Twitter @</a:t>
            </a:r>
            <a:r>
              <a:rPr lang="en-US" dirty="0" err="1" smtClean="0"/>
              <a:t>FLKidsCount</a:t>
            </a:r>
            <a:endParaRPr lang="en-US" dirty="0"/>
          </a:p>
        </p:txBody>
      </p:sp>
    </p:spTree>
    <p:extLst>
      <p:ext uri="{BB962C8B-B14F-4D97-AF65-F5344CB8AC3E}">
        <p14:creationId xmlns:p14="http://schemas.microsoft.com/office/powerpoint/2010/main" val="1848178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7800" y="274638"/>
            <a:ext cx="7239000" cy="1020762"/>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a:lstStyle>
          <a:p>
            <a:r>
              <a:rPr lang="en-US" kern="0" dirty="0" smtClean="0"/>
              <a:t>About KIDS COUNT</a:t>
            </a:r>
            <a:endParaRPr lang="en-US"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357" y="1524000"/>
            <a:ext cx="7640876" cy="3984171"/>
          </a:xfrm>
          <a:prstGeom prst="rect">
            <a:avLst/>
          </a:prstGeom>
        </p:spPr>
      </p:pic>
    </p:spTree>
    <p:extLst>
      <p:ext uri="{BB962C8B-B14F-4D97-AF65-F5344CB8AC3E}">
        <p14:creationId xmlns:p14="http://schemas.microsoft.com/office/powerpoint/2010/main" val="2557003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brighter future…</a:t>
            </a:r>
          </a:p>
        </p:txBody>
      </p:sp>
      <p:sp>
        <p:nvSpPr>
          <p:cNvPr id="3" name="Content Placeholder 2"/>
          <p:cNvSpPr>
            <a:spLocks noGrp="1"/>
          </p:cNvSpPr>
          <p:nvPr>
            <p:ph idx="1"/>
          </p:nvPr>
        </p:nvSpPr>
        <p:spPr/>
        <p:txBody>
          <a:bodyPr/>
          <a:lstStyle/>
          <a:p>
            <a:r>
              <a:rPr lang="en-US" dirty="0"/>
              <a:t>One way Casey achieves this is by providing reliable data analysis through the KIDS COUNT grants in all 50 states, </a:t>
            </a:r>
            <a:r>
              <a:rPr lang="en-US" dirty="0" smtClean="0"/>
              <a:t>Washington, D.C., Puerto </a:t>
            </a:r>
            <a:r>
              <a:rPr lang="en-US" dirty="0"/>
              <a:t>Rico and the Virgin Islands</a:t>
            </a:r>
          </a:p>
          <a:p>
            <a:r>
              <a:rPr lang="en-US" dirty="0"/>
              <a:t>Casey funds these groups to collect data and report on the most critical measures of child and family well-being in their states. </a:t>
            </a:r>
          </a:p>
        </p:txBody>
      </p:sp>
      <p:sp>
        <p:nvSpPr>
          <p:cNvPr id="4" name="TextBox 3"/>
          <p:cNvSpPr txBox="1"/>
          <p:nvPr/>
        </p:nvSpPr>
        <p:spPr>
          <a:xfrm>
            <a:off x="1524000" y="6121791"/>
            <a:ext cx="4393190" cy="461665"/>
          </a:xfrm>
          <a:prstGeom prst="rect">
            <a:avLst/>
          </a:prstGeom>
          <a:noFill/>
        </p:spPr>
        <p:txBody>
          <a:bodyPr wrap="none" rtlCol="0">
            <a:spAutoFit/>
          </a:bodyPr>
          <a:lstStyle/>
          <a:p>
            <a:r>
              <a:rPr lang="en-US" dirty="0"/>
              <a:t>http://datacenter.kidscount.org/</a:t>
            </a:r>
          </a:p>
        </p:txBody>
      </p:sp>
    </p:spTree>
    <p:extLst>
      <p:ext uri="{BB962C8B-B14F-4D97-AF65-F5344CB8AC3E}">
        <p14:creationId xmlns:p14="http://schemas.microsoft.com/office/powerpoint/2010/main" val="2833085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1066800"/>
            <a:ext cx="7772399" cy="4746171"/>
          </a:xfrm>
          <a:prstGeom prst="rect">
            <a:avLst/>
          </a:prstGeom>
        </p:spPr>
      </p:pic>
    </p:spTree>
    <p:extLst>
      <p:ext uri="{BB962C8B-B14F-4D97-AF65-F5344CB8AC3E}">
        <p14:creationId xmlns:p14="http://schemas.microsoft.com/office/powerpoint/2010/main" val="1551537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71600" y="241877"/>
            <a:ext cx="7772400" cy="10207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t>Four Domains of Child Well-Being</a:t>
            </a:r>
            <a:endParaRPr lang="en-US" sz="3600" dirty="0"/>
          </a:p>
        </p:txBody>
      </p:sp>
      <p:grpSp>
        <p:nvGrpSpPr>
          <p:cNvPr id="16" name="Group 15"/>
          <p:cNvGrpSpPr/>
          <p:nvPr/>
        </p:nvGrpSpPr>
        <p:grpSpPr>
          <a:xfrm>
            <a:off x="1295400" y="2286000"/>
            <a:ext cx="7848600" cy="2765286"/>
            <a:chOff x="1295400" y="2286000"/>
            <a:chExt cx="7848600" cy="2765286"/>
          </a:xfrm>
        </p:grpSpPr>
        <p:grpSp>
          <p:nvGrpSpPr>
            <p:cNvPr id="4" name="Group 3"/>
            <p:cNvGrpSpPr/>
            <p:nvPr/>
          </p:nvGrpSpPr>
          <p:grpSpPr>
            <a:xfrm>
              <a:off x="1295400" y="2287935"/>
              <a:ext cx="1999797" cy="2763351"/>
              <a:chOff x="1616860" y="1701337"/>
              <a:chExt cx="2263140" cy="2763351"/>
            </a:xfrm>
          </p:grpSpPr>
          <p:pic>
            <p:nvPicPr>
              <p:cNvPr id="14" name="Picture 13"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616860" y="1701337"/>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96365" y="3756802"/>
                <a:ext cx="1504130"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8D7F"/>
                    </a:solidFill>
                    <a:latin typeface="Arial" charset="0"/>
                  </a:rPr>
                  <a:t>Economic</a:t>
                </a:r>
                <a:br>
                  <a:rPr lang="en-US" sz="2000" b="1" dirty="0" smtClean="0">
                    <a:solidFill>
                      <a:srgbClr val="008D7F"/>
                    </a:solidFill>
                    <a:latin typeface="Arial" charset="0"/>
                  </a:rPr>
                </a:br>
                <a:r>
                  <a:rPr lang="en-US" sz="2000" b="1" dirty="0" smtClean="0">
                    <a:solidFill>
                      <a:srgbClr val="008D7F"/>
                    </a:solidFill>
                    <a:latin typeface="Arial" charset="0"/>
                  </a:rPr>
                  <a:t>Well-Being</a:t>
                </a:r>
                <a:endParaRPr lang="en-US" sz="2000" b="1" dirty="0">
                  <a:solidFill>
                    <a:srgbClr val="008D7F"/>
                  </a:solidFill>
                  <a:latin typeface="Arial" charset="0"/>
                </a:endParaRPr>
              </a:p>
            </p:txBody>
          </p:sp>
        </p:grpSp>
        <p:grpSp>
          <p:nvGrpSpPr>
            <p:cNvPr id="5" name="Group 4"/>
            <p:cNvGrpSpPr/>
            <p:nvPr/>
          </p:nvGrpSpPr>
          <p:grpSpPr>
            <a:xfrm>
              <a:off x="3295197" y="2433236"/>
              <a:ext cx="1999797" cy="2457510"/>
              <a:chOff x="3880000" y="1846638"/>
              <a:chExt cx="2263140" cy="2457510"/>
            </a:xfrm>
          </p:grpSpPr>
          <p:pic>
            <p:nvPicPr>
              <p:cNvPr id="12" name="Picture 11" descr="C:\Users\jhodgins\Desktop\KC_education_icon-2602.gif"/>
              <p:cNvPicPr>
                <a:picLocks noChangeAspect="1" noChangeArrowheads="1"/>
              </p:cNvPicPr>
              <p:nvPr/>
            </p:nvPicPr>
            <p:blipFill>
              <a:blip r:embed="rId4"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3880000"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298877" y="3904038"/>
                <a:ext cx="1425391"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79288C"/>
                    </a:solidFill>
                    <a:latin typeface="Arial" charset="0"/>
                  </a:rPr>
                  <a:t>Education</a:t>
                </a:r>
                <a:endParaRPr lang="en-US" sz="2000" b="1" dirty="0">
                  <a:solidFill>
                    <a:srgbClr val="79288C"/>
                  </a:solidFill>
                  <a:latin typeface="Arial" charset="0"/>
                </a:endParaRPr>
              </a:p>
            </p:txBody>
          </p:sp>
        </p:grpSp>
        <p:grpSp>
          <p:nvGrpSpPr>
            <p:cNvPr id="6" name="Group 5"/>
            <p:cNvGrpSpPr/>
            <p:nvPr/>
          </p:nvGrpSpPr>
          <p:grpSpPr>
            <a:xfrm>
              <a:off x="7144203" y="2286000"/>
              <a:ext cx="1999797" cy="2765286"/>
              <a:chOff x="6880860" y="1905000"/>
              <a:chExt cx="2263140" cy="2765286"/>
            </a:xfrm>
          </p:grpSpPr>
          <p:pic>
            <p:nvPicPr>
              <p:cNvPr id="10" name="Picture 5" descr="C:\Users\jhodgins\Desktop\KC_family_icon-200.gif"/>
              <p:cNvPicPr>
                <a:picLocks noChangeAspect="1" noChangeArrowheads="1"/>
              </p:cNvPicPr>
              <p:nvPr/>
            </p:nvPicPr>
            <p:blipFill>
              <a:blip r:embed="rId5"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880860" y="1905000"/>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14778" y="3962400"/>
                <a:ext cx="1595309"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D31245"/>
                    </a:solidFill>
                    <a:latin typeface="Arial" charset="0"/>
                  </a:rPr>
                  <a:t>Family and</a:t>
                </a:r>
                <a:br>
                  <a:rPr lang="en-US" sz="2000" b="1" dirty="0" smtClean="0">
                    <a:solidFill>
                      <a:srgbClr val="D31245"/>
                    </a:solidFill>
                    <a:latin typeface="Arial" charset="0"/>
                  </a:rPr>
                </a:br>
                <a:r>
                  <a:rPr lang="en-US" sz="2000" b="1" dirty="0" smtClean="0">
                    <a:solidFill>
                      <a:srgbClr val="D31245"/>
                    </a:solidFill>
                    <a:latin typeface="Arial" charset="0"/>
                  </a:rPr>
                  <a:t>Community</a:t>
                </a:r>
                <a:endParaRPr lang="en-US" sz="2000" b="1" dirty="0">
                  <a:solidFill>
                    <a:srgbClr val="D31245"/>
                  </a:solidFill>
                  <a:latin typeface="Arial" charset="0"/>
                </a:endParaRPr>
              </a:p>
            </p:txBody>
          </p:sp>
        </p:grpSp>
        <p:grpSp>
          <p:nvGrpSpPr>
            <p:cNvPr id="7" name="Group 6"/>
            <p:cNvGrpSpPr/>
            <p:nvPr/>
          </p:nvGrpSpPr>
          <p:grpSpPr>
            <a:xfrm>
              <a:off x="5277288" y="2433236"/>
              <a:ext cx="1999797" cy="2470815"/>
              <a:chOff x="6123104" y="1846638"/>
              <a:chExt cx="2263140" cy="2470815"/>
            </a:xfrm>
          </p:grpSpPr>
          <p:pic>
            <p:nvPicPr>
              <p:cNvPr id="8" name="Picture 7" descr="C:\Users\jhodgins\Desktop\KC_health_icon-300.gif"/>
              <p:cNvPicPr>
                <a:picLocks noChangeAspect="1" noChangeArrowheads="1"/>
              </p:cNvPicPr>
              <p:nvPr/>
            </p:nvPicPr>
            <p:blipFill>
              <a:blip r:embed="rId6"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123104"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70406" y="3917343"/>
                <a:ext cx="968535"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79C2"/>
                    </a:solidFill>
                    <a:latin typeface="Arial" charset="0"/>
                  </a:rPr>
                  <a:t>Health</a:t>
                </a:r>
                <a:endParaRPr lang="en-US" sz="2000" b="1" dirty="0">
                  <a:solidFill>
                    <a:srgbClr val="0079C2"/>
                  </a:solidFill>
                  <a:latin typeface="Arial" charset="0"/>
                </a:endParaRPr>
              </a:p>
            </p:txBody>
          </p:sp>
        </p:grpSp>
      </p:grpSp>
    </p:spTree>
    <p:extLst>
      <p:ext uri="{BB962C8B-B14F-4D97-AF65-F5344CB8AC3E}">
        <p14:creationId xmlns:p14="http://schemas.microsoft.com/office/powerpoint/2010/main" val="3056853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17584"/>
            <a:ext cx="1600200" cy="1541586"/>
            <a:chOff x="1616860" y="1701337"/>
            <a:chExt cx="2263140" cy="2763351"/>
          </a:xfrm>
        </p:grpSpPr>
        <p:pic>
          <p:nvPicPr>
            <p:cNvPr id="6" name="Picture 5"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616860" y="1701337"/>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96365" y="3756802"/>
              <a:ext cx="1504130"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8D7F"/>
                  </a:solidFill>
                  <a:latin typeface="Arial" charset="0"/>
                </a:rPr>
                <a:t>Economic</a:t>
              </a:r>
              <a:br>
                <a:rPr lang="en-US" sz="2000" b="1" dirty="0" smtClean="0">
                  <a:solidFill>
                    <a:srgbClr val="008D7F"/>
                  </a:solidFill>
                  <a:latin typeface="Arial" charset="0"/>
                </a:rPr>
              </a:br>
              <a:r>
                <a:rPr lang="en-US" sz="2000" b="1" dirty="0" smtClean="0">
                  <a:solidFill>
                    <a:srgbClr val="008D7F"/>
                  </a:solidFill>
                  <a:latin typeface="Arial" charset="0"/>
                </a:rPr>
                <a:t>Well-Being</a:t>
              </a:r>
              <a:endParaRPr lang="en-US" sz="2000" b="1" dirty="0">
                <a:solidFill>
                  <a:srgbClr val="008D7F"/>
                </a:solidFill>
                <a:latin typeface="Arial"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3677097704"/>
              </p:ext>
            </p:extLst>
          </p:nvPr>
        </p:nvGraphicFramePr>
        <p:xfrm>
          <a:off x="1371600" y="1828800"/>
          <a:ext cx="7831045" cy="5144038"/>
        </p:xfrm>
        <a:graphic>
          <a:graphicData uri="http://schemas.openxmlformats.org/drawingml/2006/table">
            <a:tbl>
              <a:tblPr firstRow="1" bandRow="1">
                <a:tableStyleId>{00A15C55-8517-42AA-B614-E9B94910E393}</a:tableStyleId>
              </a:tblPr>
              <a:tblGrid>
                <a:gridCol w="971550"/>
                <a:gridCol w="116840"/>
                <a:gridCol w="1029745"/>
                <a:gridCol w="855161"/>
                <a:gridCol w="167195"/>
                <a:gridCol w="1022356"/>
                <a:gridCol w="753549"/>
                <a:gridCol w="285431"/>
                <a:gridCol w="1038980"/>
                <a:gridCol w="618688"/>
                <a:gridCol w="176431"/>
                <a:gridCol w="795119"/>
              </a:tblGrid>
              <a:tr h="308339">
                <a:tc gridSpan="3">
                  <a:txBody>
                    <a:bodyPr/>
                    <a:lstStyle/>
                    <a:p>
                      <a:pPr algn="l"/>
                      <a:r>
                        <a:rPr lang="en-US" sz="1400" baseline="0" dirty="0" smtClean="0">
                          <a:solidFill>
                            <a:srgbClr val="009999"/>
                          </a:solidFill>
                          <a:latin typeface="Kartika" panose="02020503030404060203" pitchFamily="18" charset="0"/>
                          <a:cs typeface="Kartika" panose="02020503030404060203" pitchFamily="18" charset="0"/>
                        </a:rPr>
                        <a:t>UNITED STATES</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r>
              <a:tr h="955852">
                <a:tc gridSpan="3">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in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009999"/>
                          </a:solidFill>
                          <a:latin typeface="Kartika" panose="02020503030404060203" pitchFamily="18" charset="0"/>
                          <a:cs typeface="Kartika" panose="02020503030404060203" pitchFamily="18" charset="0"/>
                        </a:rPr>
                        <a:t>Children whose parents lack secure employment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living in households with a high housing cost burden</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Teens not in school and not working</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r>
              <a:tr h="308339">
                <a:tc gridSpan="3">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r>
              <a:tr h="462509">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22%</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30%</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35%</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7%</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r>
              <a:tr h="277505">
                <a:tc gridSpan="3">
                  <a:txBody>
                    <a:bodyPr/>
                    <a:lstStyle/>
                    <a:p>
                      <a:r>
                        <a:rPr lang="en-US" sz="1200" dirty="0" smtClean="0">
                          <a:solidFill>
                            <a:srgbClr val="009999"/>
                          </a:solidFill>
                          <a:latin typeface="Kartika" panose="02020503030404060203" pitchFamily="18" charset="0"/>
                          <a:cs typeface="Kartika" panose="02020503030404060203" pitchFamily="18" charset="0"/>
                        </a:rPr>
                        <a:t>15,686,000</a:t>
                      </a:r>
                      <a:r>
                        <a:rPr lang="en-US" sz="1200" dirty="0" smtClean="0">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r>
                        <a:rPr lang="en-US" sz="1200" dirty="0" smtClean="0">
                          <a:solidFill>
                            <a:srgbClr val="009999"/>
                          </a:solidFill>
                          <a:latin typeface="Kartika" panose="02020503030404060203" pitchFamily="18" charset="0"/>
                          <a:cs typeface="Kartika" panose="02020503030404060203" pitchFamily="18" charset="0"/>
                        </a:rPr>
                        <a:t>22,061,000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r>
                        <a:rPr lang="en-US" sz="1200" dirty="0" smtClean="0">
                          <a:solidFill>
                            <a:srgbClr val="009999"/>
                          </a:solidFill>
                          <a:latin typeface="Kartika" panose="02020503030404060203" pitchFamily="18" charset="0"/>
                          <a:cs typeface="Kartika" panose="02020503030404060203" pitchFamily="18" charset="0"/>
                        </a:rPr>
                        <a:t>25,710,000</a:t>
                      </a:r>
                      <a:r>
                        <a:rPr lang="en-US" sz="1200" dirty="0" smtClean="0">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c gridSpan="3">
                  <a:txBody>
                    <a:bodyPr/>
                    <a:lstStyle/>
                    <a:p>
                      <a:r>
                        <a:rPr lang="en-US" sz="1200" dirty="0" smtClean="0">
                          <a:solidFill>
                            <a:srgbClr val="009999"/>
                          </a:solidFill>
                          <a:latin typeface="Kartika" panose="02020503030404060203" pitchFamily="18" charset="0"/>
                          <a:cs typeface="Kartika" panose="02020503030404060203" pitchFamily="18" charset="0"/>
                        </a:rPr>
                        <a:t>1,255,000</a:t>
                      </a:r>
                      <a:r>
                        <a:rPr lang="en-US" sz="1200" dirty="0" smtClean="0">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TEENS</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hMerge="1">
                  <a:txBody>
                    <a:bodyPr/>
                    <a:lstStyle/>
                    <a:p>
                      <a:endParaRPr lang="en-US"/>
                    </a:p>
                  </a:txBody>
                  <a:tcPr/>
                </a:tc>
              </a:tr>
              <a:tr h="308339">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18%</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27%</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39%</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8%</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3">
                  <a:txBody>
                    <a:bodyPr/>
                    <a:lstStyle/>
                    <a:p>
                      <a:pPr algn="l"/>
                      <a:r>
                        <a:rPr lang="en-US" sz="1400" b="1" dirty="0" smtClean="0">
                          <a:solidFill>
                            <a:srgbClr val="009999"/>
                          </a:solidFill>
                          <a:latin typeface="Kartika" panose="02020503030404060203" pitchFamily="18" charset="0"/>
                          <a:cs typeface="Kartika" panose="02020503030404060203" pitchFamily="18" charset="0"/>
                        </a:rPr>
                        <a:t>FLORIDA</a:t>
                      </a:r>
                      <a:endParaRPr lang="en-US" sz="1400" b="1"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a:txBody>
                    <a:bodyPr/>
                    <a:lstStyle/>
                    <a:p>
                      <a:pPr algn="ctr"/>
                      <a:endParaRPr lang="en-US" sz="1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24%</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2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32%</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41%</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2400" dirty="0" smtClean="0">
                          <a:solidFill>
                            <a:srgbClr val="009999"/>
                          </a:solidFill>
                          <a:latin typeface="Kartika" panose="02020503030404060203" pitchFamily="18" charset="0"/>
                          <a:cs typeface="Kartika" panose="02020503030404060203" pitchFamily="18" charset="0"/>
                        </a:rPr>
                        <a:t>8%</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3">
                  <a:txBody>
                    <a:bodyPr/>
                    <a:lstStyle/>
                    <a:p>
                      <a:pPr algn="ctr"/>
                      <a:r>
                        <a:rPr lang="en-US" sz="1200" dirty="0" smtClean="0">
                          <a:solidFill>
                            <a:srgbClr val="009999"/>
                          </a:solidFill>
                          <a:latin typeface="Kartika" panose="02020503030404060203" pitchFamily="18" charset="0"/>
                          <a:cs typeface="Kartika" panose="02020503030404060203" pitchFamily="18" charset="0"/>
                        </a:rPr>
                        <a:t>948,000</a:t>
                      </a:r>
                      <a:r>
                        <a:rPr lang="en-US" sz="1200" baseline="0" dirty="0" smtClean="0">
                          <a:solidFill>
                            <a:srgbClr val="009999"/>
                          </a:solidFill>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1200" dirty="0" smtClean="0">
                          <a:solidFill>
                            <a:srgbClr val="009999"/>
                          </a:solidFill>
                          <a:latin typeface="Kartika" panose="02020503030404060203" pitchFamily="18" charset="0"/>
                          <a:cs typeface="Kartika" panose="02020503030404060203" pitchFamily="18" charset="0"/>
                        </a:rPr>
                        <a:t>1,283,000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1200" dirty="0" smtClean="0">
                          <a:solidFill>
                            <a:srgbClr val="009999"/>
                          </a:solidFill>
                          <a:latin typeface="Kartika" panose="02020503030404060203" pitchFamily="18" charset="0"/>
                          <a:cs typeface="Kartika" panose="02020503030404060203" pitchFamily="18" charset="0"/>
                        </a:rPr>
                        <a:t>1,672,000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1200" dirty="0" smtClean="0">
                          <a:solidFill>
                            <a:srgbClr val="009999"/>
                          </a:solidFill>
                          <a:latin typeface="Kartika" panose="02020503030404060203" pitchFamily="18" charset="0"/>
                          <a:cs typeface="Kartika" panose="02020503030404060203" pitchFamily="18" charset="0"/>
                        </a:rPr>
                        <a:t>78,000</a:t>
                      </a:r>
                      <a:r>
                        <a:rPr lang="en-US" sz="1200" baseline="0" dirty="0" smtClean="0">
                          <a:solidFill>
                            <a:srgbClr val="0099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algn="ct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18%</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28%</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49%</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rgbClr val="009999"/>
                          </a:solidFill>
                          <a:latin typeface="Kartika" panose="02020503030404060203" pitchFamily="18" charset="0"/>
                          <a:cs typeface="Kartika" panose="02020503030404060203" pitchFamily="18" charset="0"/>
                        </a:rPr>
                        <a:t>10%</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bl>
          </a:graphicData>
        </a:graphic>
      </p:graphicFrame>
      <p:cxnSp>
        <p:nvCxnSpPr>
          <p:cNvPr id="12" name="Straight Connector 11"/>
          <p:cNvCxnSpPr/>
          <p:nvPr/>
        </p:nvCxnSpPr>
        <p:spPr bwMode="auto">
          <a:xfrm>
            <a:off x="1639937" y="33727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1646975" y="38299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3802703"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3807395"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5733821"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5736167"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flipV="1">
            <a:off x="7664938" y="3352800"/>
            <a:ext cx="1272431"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flipV="1">
            <a:off x="7664938" y="3810000"/>
            <a:ext cx="1265393"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0" name="Straight Connector 19"/>
          <p:cNvCxnSpPr/>
          <p:nvPr/>
        </p:nvCxnSpPr>
        <p:spPr bwMode="auto">
          <a:xfrm>
            <a:off x="1639937" y="5410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1" name="Straight Connector 20"/>
          <p:cNvCxnSpPr/>
          <p:nvPr/>
        </p:nvCxnSpPr>
        <p:spPr bwMode="auto">
          <a:xfrm>
            <a:off x="1646975" y="5867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2" name="Straight Connector 21"/>
          <p:cNvCxnSpPr/>
          <p:nvPr/>
        </p:nvCxnSpPr>
        <p:spPr bwMode="auto">
          <a:xfrm>
            <a:off x="3571055" y="5410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3" name="Straight Connector 22"/>
          <p:cNvCxnSpPr/>
          <p:nvPr/>
        </p:nvCxnSpPr>
        <p:spPr bwMode="auto">
          <a:xfrm>
            <a:off x="3578093" y="5867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4" name="Straight Connector 23"/>
          <p:cNvCxnSpPr/>
          <p:nvPr/>
        </p:nvCxnSpPr>
        <p:spPr bwMode="auto">
          <a:xfrm>
            <a:off x="5502173" y="5410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5" name="Straight Connector 24"/>
          <p:cNvCxnSpPr/>
          <p:nvPr/>
        </p:nvCxnSpPr>
        <p:spPr bwMode="auto">
          <a:xfrm>
            <a:off x="5509211" y="5867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6" name="Straight Connector 25"/>
          <p:cNvCxnSpPr/>
          <p:nvPr/>
        </p:nvCxnSpPr>
        <p:spPr bwMode="auto">
          <a:xfrm>
            <a:off x="7433290" y="5410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27" name="Straight Connector 26"/>
          <p:cNvCxnSpPr/>
          <p:nvPr/>
        </p:nvCxnSpPr>
        <p:spPr bwMode="auto">
          <a:xfrm>
            <a:off x="7440328" y="5867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8" name="TextBox 27"/>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44</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2476601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14">
      <a:dk1>
        <a:srgbClr val="000000"/>
      </a:dk1>
      <a:lt1>
        <a:srgbClr val="FFFFFF"/>
      </a:lt1>
      <a:dk2>
        <a:srgbClr val="000000"/>
      </a:dk2>
      <a:lt2>
        <a:srgbClr val="808080"/>
      </a:lt2>
      <a:accent1>
        <a:srgbClr val="78C037"/>
      </a:accent1>
      <a:accent2>
        <a:srgbClr val="EA421F"/>
      </a:accent2>
      <a:accent3>
        <a:srgbClr val="0B5E40"/>
      </a:accent3>
      <a:accent4>
        <a:srgbClr val="870CC5"/>
      </a:accent4>
      <a:accent5>
        <a:srgbClr val="FEDA14"/>
      </a:accent5>
      <a:accent6>
        <a:srgbClr val="000000"/>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16477</TotalTime>
  <Words>2837</Words>
  <Application>Microsoft Office PowerPoint</Application>
  <PresentationFormat>On-screen Show (4:3)</PresentationFormat>
  <Paragraphs>564</Paragraphs>
  <Slides>42</Slides>
  <Notes>29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Blank Presentation</vt:lpstr>
      <vt:lpstr>Florida KIDS COUNT!  2017</vt:lpstr>
      <vt:lpstr>Agenda</vt:lpstr>
      <vt:lpstr>Annie E. Casey Foundation</vt:lpstr>
      <vt:lpstr>PowerPoint Presentation</vt:lpstr>
      <vt:lpstr>PowerPoint Presentation</vt:lpstr>
      <vt:lpstr>Building a brighter future…</vt:lpstr>
      <vt:lpstr>PowerPoint Presentation</vt:lpstr>
      <vt:lpstr>PowerPoint Presentation</vt:lpstr>
      <vt:lpstr>PowerPoint Presentation</vt:lpstr>
      <vt:lpstr>PowerPoint Presentation</vt:lpstr>
      <vt:lpstr>PowerPoint Presentation</vt:lpstr>
      <vt:lpstr>PowerPoint Presentation</vt:lpstr>
      <vt:lpstr>Casey data sources for state rankings</vt:lpstr>
      <vt:lpstr>Casey data sources for state rankings</vt:lpstr>
      <vt:lpstr>Casey data sources for state rankings</vt:lpstr>
      <vt:lpstr>Casey data sources for state rankings</vt:lpstr>
      <vt:lpstr>Florida KIDS COUNT</vt:lpstr>
      <vt:lpstr>PowerPoint Presentation</vt:lpstr>
      <vt:lpstr>2016 Florida Data Book</vt:lpstr>
      <vt:lpstr>What’s new</vt:lpstr>
      <vt:lpstr>PowerPoint Presentation</vt:lpstr>
      <vt:lpstr>Florida’s Demographics: Families with related children</vt:lpstr>
      <vt:lpstr>Florida’s Demographics: Nativity and language &lt;18</vt:lpstr>
      <vt:lpstr>Florida’s Economic data</vt:lpstr>
      <vt:lpstr>Florida’s Education data: Graduation rate by race / ethnicity</vt:lpstr>
      <vt:lpstr>Florida’s Education data: Absenteeism by race / ethnicity</vt:lpstr>
      <vt:lpstr>Florida’s Health data - 2014 </vt:lpstr>
      <vt:lpstr>Florida’s Child &amp; Family Risk Factors</vt:lpstr>
      <vt:lpstr>Take A-ways?</vt:lpstr>
      <vt:lpstr>Take A-ways?</vt:lpstr>
      <vt:lpstr>Another example</vt:lpstr>
      <vt:lpstr>PowerPoint Presentation</vt:lpstr>
      <vt:lpstr>PowerPoint Presentation</vt:lpstr>
      <vt:lpstr>PowerPoint Presentation</vt:lpstr>
      <vt:lpstr>PowerPoint Presentation</vt:lpstr>
      <vt:lpstr>Another example</vt:lpstr>
      <vt:lpstr>PowerPoint Presentation</vt:lpstr>
      <vt:lpstr>PowerPoint Presentation</vt:lpstr>
      <vt:lpstr>PowerPoint Presentation</vt:lpstr>
      <vt:lpstr>PowerPoint Presentation</vt:lpstr>
      <vt:lpstr>So how is national v. Florida data different?</vt:lpstr>
      <vt:lpstr>Thank you</vt:lpstr>
    </vt:vector>
  </TitlesOfParts>
  <Company>Dawn Khalil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Khalil</dc:creator>
  <cp:lastModifiedBy>Lindsey J Perkins</cp:lastModifiedBy>
  <cp:revision>176</cp:revision>
  <cp:lastPrinted>2017-01-27T19:54:19Z</cp:lastPrinted>
  <dcterms:created xsi:type="dcterms:W3CDTF">2010-07-26T15:39:34Z</dcterms:created>
  <dcterms:modified xsi:type="dcterms:W3CDTF">2017-01-31T14:05:07Z</dcterms:modified>
</cp:coreProperties>
</file>